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8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051FA-4B9F-4A31-8076-25B1DA313E2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56048-E237-47D2-9110-6604FBB27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91FF-2055-4EC3-99F7-23665D947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17258-1EB1-4BD0-9C42-E23681267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87265-FA99-4D1D-8514-8B944EF4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463-FC83-480D-82C7-90B2C5D4A599}" type="datetime1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0795F-3BD4-4F0E-B305-150ED9F8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802A2-AD73-4E69-A436-15E5DF9A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0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46425-C58B-4448-8852-F5D8A4F2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E95F2-28A4-4F44-BD8F-03922B781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8127-95E5-4B89-9E97-7811C3B7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0147-3C6D-4248-8E27-E49768D1D87B}" type="datetime1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C8546-76E5-497B-898E-C88A1F9A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58508-D82F-472F-908B-E5A17EAD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BCCB4-83D4-4640-A99F-E4D84F683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EC5DC-9A4A-4CFE-92BE-FFD91BD1C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AE6DC-4E2A-46C4-80DD-8C0398F0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7676-DC61-4CF0-A051-4CFD16EB5421}" type="datetime1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2C625-D26B-4303-813A-4D02368D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C702D-8DFB-4FC1-ACF2-C8DA482D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52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57BB-08D1-405C-98B3-E941BA11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A0BCC-0BCA-4D85-B375-A448C35DC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7DFE5-378B-4445-AE96-EC2290CD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D1BD-823A-44AE-A79B-602998A3A03F}" type="datetime1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71D83-FC1B-4FBD-B81B-32531E9B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FB36A-A9D1-4DA9-A86C-55B08EFF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5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9B79-0D05-463F-B2CF-689DED68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18D8B-83A6-4470-84DC-B5E540FB0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938ED-6610-4CD7-967D-F273E07D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360-81EB-4DA9-833D-B1025834E0DE}" type="datetime1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1A628-C44C-445F-871C-204C6AA8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233CB-2250-4534-BB38-DFA0BD33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9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388AB-F9B4-4680-B052-1A0CA0DE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9DA81-9F73-422D-B378-3047BF58D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7675E-004F-4BCA-9E7D-741E0D46C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6FDD0-C463-426E-835D-468A6DA5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A3A9-74C9-462B-9C08-BAEBED252196}" type="datetime1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B050F-0A3B-4A4C-9607-CA8F21E8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EF2BB-672F-4120-89F5-9FC61AA1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6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C148-84B9-432F-9774-7F4C1677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DBA24-5451-4A18-B683-D3467EA5B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B3E09-8B20-446B-A8D7-935BDC227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94E9A-868E-4FB5-8BC4-BD2EEFDBA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1E21A-3C26-45A3-BC6D-A064204AC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E5A358-0397-49BB-877A-E4929D72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9E8-2DBB-4A8B-85F1-B53ACAB40858}" type="datetime1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B538D-042C-4EBC-A950-3BF9FE38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EEB58-5C54-485D-B5A3-15585F5D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B529-4570-46AF-816A-7F0867747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6A470-C436-4BAE-BD13-7055C76B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BC0D-2C03-44F2-BE6B-5C97F45C8209}" type="datetime1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B65CF-E49E-47CD-BC3F-D134DFDE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23026-B10D-4AFB-8EDA-807AE2C9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15B04-E70A-4D8C-9ED6-1845A021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16E6-A10A-4C2C-8C55-D7D197BDA37E}" type="datetime1">
              <a:rPr lang="en-US" smtClean="0"/>
              <a:t>7/15/2018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A6E62-C032-48E2-BFF5-411E48E9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970C5-EB56-4A06-8B8E-429E31F0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2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B4A5-374A-41A4-950A-7FD859F4B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8CBF4-8A57-4B68-BDD9-3B42C618C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A67A1-8A8B-4F57-A57C-FE9ED9261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7E4D2-ACE8-4163-B639-50FD2414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FB55-2B9D-4DEF-884D-171CE0BDA888}" type="datetime1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A2669-2839-4587-A2D2-0B780E395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6F530-C60E-4336-9149-2C7F2FA3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2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2C60-741C-4D26-8D8A-B6835EF5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91D09-5902-44E1-B692-7F97E5EAE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30275-ECCA-46C7-A761-6A44F1594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E3545-955A-442E-B4C4-097274D88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D53C-380E-4932-A323-9FF8CD446430}" type="datetime1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54C0F-7AA0-4B02-8CD2-6FBD569F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25809-62DF-49FE-B629-25A3CA63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0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D31FDD-4865-484E-A6C3-90506EF1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D3C5B-7B78-4123-B9FA-3CA49ADA9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80210-73DC-457C-BBC5-9A4417400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BD2E-E0D6-414F-8C48-0C9DB3EEF13E}" type="datetime1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9FCE-411C-4009-B1C3-269580ABD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5F633-96BE-40F9-8A1A-D2C867031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E1AF-4B98-46E0-B9A5-655E3FA2D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74DAB5-4937-4F15-9274-2B42A3930E9F}"/>
              </a:ext>
            </a:extLst>
          </p:cNvPr>
          <p:cNvSpPr txBox="1"/>
          <p:nvPr/>
        </p:nvSpPr>
        <p:spPr>
          <a:xfrm>
            <a:off x="944705" y="1669169"/>
            <a:ext cx="5289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Electronics</a:t>
            </a:r>
          </a:p>
          <a:p>
            <a:pPr algn="ctr"/>
            <a:r>
              <a:rPr lang="en-US" sz="5400" dirty="0">
                <a:solidFill>
                  <a:srgbClr val="0070C0"/>
                </a:solidFill>
              </a:rPr>
              <a:t>Current</a:t>
            </a:r>
          </a:p>
          <a:p>
            <a:pPr algn="ctr"/>
            <a:r>
              <a:rPr lang="en-US" sz="5400" dirty="0">
                <a:solidFill>
                  <a:srgbClr val="0070C0"/>
                </a:solidFill>
              </a:rPr>
              <a:t>Practice Problems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3356E9-EA3C-4E73-A3CC-0DFD17DCEC84}"/>
              </a:ext>
            </a:extLst>
          </p:cNvPr>
          <p:cNvSpPr txBox="1"/>
          <p:nvPr/>
        </p:nvSpPr>
        <p:spPr>
          <a:xfrm>
            <a:off x="2078739" y="4711777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0F99E-142D-4C21-B470-728F3E01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5C8C85-03AF-43E2-A245-7CFF37227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025" y="1896148"/>
            <a:ext cx="4445270" cy="306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4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65F1D4-77A6-4E6A-98BC-FF5820F4A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47" y="2067083"/>
            <a:ext cx="3380548" cy="233141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2BA5C2-7272-47DA-9342-33328894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8A5F21-BCDA-4DFC-8973-2015783ACE46}"/>
              </a:ext>
            </a:extLst>
          </p:cNvPr>
          <p:cNvSpPr txBox="1">
            <a:spLocks/>
          </p:cNvSpPr>
          <p:nvPr/>
        </p:nvSpPr>
        <p:spPr>
          <a:xfrm>
            <a:off x="775855" y="409316"/>
            <a:ext cx="10418618" cy="837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+mn-lt"/>
              </a:rPr>
              <a:t>If the light bulb has a resistance of 300 Ohms and its connected to a 28 V battery, what is the current running through the circuit?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736650-0105-4C02-83DA-504CF0C84F13}"/>
              </a:ext>
            </a:extLst>
          </p:cNvPr>
          <p:cNvSpPr txBox="1"/>
          <p:nvPr/>
        </p:nvSpPr>
        <p:spPr>
          <a:xfrm>
            <a:off x="4939145" y="2459504"/>
            <a:ext cx="6047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 =  IR</a:t>
            </a:r>
          </a:p>
          <a:p>
            <a:endParaRPr lang="en-US" sz="2400" dirty="0"/>
          </a:p>
          <a:p>
            <a:r>
              <a:rPr lang="en-US" sz="2400" dirty="0"/>
              <a:t>            V	      28 V</a:t>
            </a:r>
          </a:p>
          <a:p>
            <a:r>
              <a:rPr lang="en-US" sz="2400" dirty="0"/>
              <a:t>I  =    ------   =    --------------   =   </a:t>
            </a:r>
            <a:r>
              <a:rPr lang="en-US" sz="2400" b="1" dirty="0"/>
              <a:t>0.093  Amps</a:t>
            </a:r>
          </a:p>
          <a:p>
            <a:r>
              <a:rPr lang="en-US" sz="2400" dirty="0"/>
              <a:t>            R	 300 Ohms</a:t>
            </a:r>
          </a:p>
        </p:txBody>
      </p:sp>
    </p:spTree>
    <p:extLst>
      <p:ext uri="{BB962C8B-B14F-4D97-AF65-F5344CB8AC3E}">
        <p14:creationId xmlns:p14="http://schemas.microsoft.com/office/powerpoint/2010/main" val="128115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7B5289-D93A-4080-B4FA-ECB38DF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3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4B03448-D312-4D82-9A7F-4522D48382AE}"/>
              </a:ext>
            </a:extLst>
          </p:cNvPr>
          <p:cNvSpPr txBox="1">
            <a:spLocks/>
          </p:cNvSpPr>
          <p:nvPr/>
        </p:nvSpPr>
        <p:spPr>
          <a:xfrm>
            <a:off x="775855" y="409316"/>
            <a:ext cx="10418618" cy="8374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+mn-lt"/>
              </a:rPr>
              <a:t>In the circuit below, what is the resistance of the motor if the battery supplies 12 volts and the meter reads 0.5 Amps?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DBB3E8-30E3-49B0-8476-744BD4A36AA9}"/>
              </a:ext>
            </a:extLst>
          </p:cNvPr>
          <p:cNvGrpSpPr/>
          <p:nvPr/>
        </p:nvGrpSpPr>
        <p:grpSpPr>
          <a:xfrm>
            <a:off x="1377675" y="1502816"/>
            <a:ext cx="5563453" cy="2480032"/>
            <a:chOff x="2171565" y="1088740"/>
            <a:chExt cx="6235351" cy="27313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00A2D8C-4F11-45BF-8F9F-3AF04303EDF4}"/>
                </a:ext>
              </a:extLst>
            </p:cNvPr>
            <p:cNvGrpSpPr/>
            <p:nvPr/>
          </p:nvGrpSpPr>
          <p:grpSpPr>
            <a:xfrm>
              <a:off x="5195900" y="2497182"/>
              <a:ext cx="1656184" cy="684076"/>
              <a:chOff x="3347864" y="2467750"/>
              <a:chExt cx="1656184" cy="684076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617ABF89-D7F8-4E35-9D9E-C62774BB4E8A}"/>
                  </a:ext>
                </a:extLst>
              </p:cNvPr>
              <p:cNvGrpSpPr/>
              <p:nvPr/>
            </p:nvGrpSpPr>
            <p:grpSpPr>
              <a:xfrm>
                <a:off x="3653898" y="2467750"/>
                <a:ext cx="1044116" cy="684076"/>
                <a:chOff x="3599892" y="2924944"/>
                <a:chExt cx="1044116" cy="684076"/>
              </a:xfrm>
            </p:grpSpPr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15D06253-A2C6-406C-A78C-B68959204AB8}"/>
                    </a:ext>
                  </a:extLst>
                </p:cNvPr>
                <p:cNvSpPr/>
                <p:nvPr/>
              </p:nvSpPr>
              <p:spPr>
                <a:xfrm>
                  <a:off x="3599892" y="3032956"/>
                  <a:ext cx="1044116" cy="468052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82E73F84-0D9A-4DED-9181-ECD253C97BFC}"/>
                    </a:ext>
                  </a:extLst>
                </p:cNvPr>
                <p:cNvSpPr/>
                <p:nvPr/>
              </p:nvSpPr>
              <p:spPr>
                <a:xfrm>
                  <a:off x="3743908" y="2924944"/>
                  <a:ext cx="792088" cy="6840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EFC0DF6C-CAEE-4A0C-8820-5ACD393773AA}"/>
                    </a:ext>
                  </a:extLst>
                </p:cNvPr>
                <p:cNvSpPr txBox="1"/>
                <p:nvPr/>
              </p:nvSpPr>
              <p:spPr>
                <a:xfrm>
                  <a:off x="3923928" y="3032956"/>
                  <a:ext cx="50405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FF00"/>
                      </a:solidFill>
                    </a:rPr>
                    <a:t>M</a:t>
                  </a:r>
                </a:p>
              </p:txBody>
            </p: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97C6CB5-D1A7-4C52-B4A9-A5F7CCC5BF94}"/>
                  </a:ext>
                </a:extLst>
              </p:cNvPr>
              <p:cNvCxnSpPr/>
              <p:nvPr/>
            </p:nvCxnSpPr>
            <p:spPr>
              <a:xfrm flipV="1">
                <a:off x="4698014" y="2813738"/>
                <a:ext cx="198022" cy="319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8C542A9-5C9E-4637-993A-639241DC8437}"/>
                  </a:ext>
                </a:extLst>
              </p:cNvPr>
              <p:cNvCxnSpPr/>
              <p:nvPr/>
            </p:nvCxnSpPr>
            <p:spPr>
              <a:xfrm flipV="1">
                <a:off x="3455876" y="2809788"/>
                <a:ext cx="198022" cy="319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F81D925C-937D-4346-AC05-57D3EB486511}"/>
                  </a:ext>
                </a:extLst>
              </p:cNvPr>
              <p:cNvSpPr/>
              <p:nvPr/>
            </p:nvSpPr>
            <p:spPr>
              <a:xfrm>
                <a:off x="3347864" y="2744924"/>
                <a:ext cx="144016" cy="1800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55D77AB9-F08B-426C-A432-F3AAD3E3B337}"/>
                  </a:ext>
                </a:extLst>
              </p:cNvPr>
              <p:cNvSpPr/>
              <p:nvPr/>
            </p:nvSpPr>
            <p:spPr>
              <a:xfrm>
                <a:off x="4860032" y="2708920"/>
                <a:ext cx="144016" cy="1800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536A6FC-E5B1-41E0-A11F-811116A15EA7}"/>
                </a:ext>
              </a:extLst>
            </p:cNvPr>
            <p:cNvCxnSpPr/>
            <p:nvPr/>
          </p:nvCxnSpPr>
          <p:spPr>
            <a:xfrm>
              <a:off x="6780077" y="2821218"/>
              <a:ext cx="1038421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94B1668-64FD-4307-9745-BD2F96035EE0}"/>
                </a:ext>
              </a:extLst>
            </p:cNvPr>
            <p:cNvGrpSpPr/>
            <p:nvPr/>
          </p:nvGrpSpPr>
          <p:grpSpPr>
            <a:xfrm>
              <a:off x="5195900" y="1335763"/>
              <a:ext cx="1575176" cy="486345"/>
              <a:chOff x="3851920" y="2339588"/>
              <a:chExt cx="1575176" cy="48634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7627BA73-CED3-49C6-BEDB-26FB2A56D1BE}"/>
                  </a:ext>
                </a:extLst>
              </p:cNvPr>
              <p:cNvGrpSpPr/>
              <p:nvPr/>
            </p:nvGrpSpPr>
            <p:grpSpPr>
              <a:xfrm>
                <a:off x="3851920" y="2519899"/>
                <a:ext cx="1575176" cy="306034"/>
                <a:chOff x="3527883" y="3843046"/>
                <a:chExt cx="1575176" cy="306034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3678F4CB-0A86-4BC6-B1B5-098D76DC6D60}"/>
                    </a:ext>
                  </a:extLst>
                </p:cNvPr>
                <p:cNvGrpSpPr/>
                <p:nvPr/>
              </p:nvGrpSpPr>
              <p:grpSpPr>
                <a:xfrm rot="5400000">
                  <a:off x="4707015" y="3753036"/>
                  <a:ext cx="180020" cy="612068"/>
                  <a:chOff x="3905926" y="3843046"/>
                  <a:chExt cx="180020" cy="612068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458FF62C-4C05-4D28-8319-C9AE714FFA45}"/>
                      </a:ext>
                    </a:extLst>
                  </p:cNvPr>
                  <p:cNvCxnSpPr>
                    <a:endCxn id="44" idx="2"/>
                  </p:cNvCxnSpPr>
                  <p:nvPr/>
                </p:nvCxnSpPr>
                <p:spPr>
                  <a:xfrm flipV="1">
                    <a:off x="3995936" y="3987062"/>
                    <a:ext cx="0" cy="468052"/>
                  </a:xfrm>
                  <a:prstGeom prst="line">
                    <a:avLst/>
                  </a:prstGeom>
                  <a:ln w="571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982B6B9A-8BE2-4E95-AA5C-886F46632AED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923928" y="3825044"/>
                    <a:ext cx="144016" cy="18002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3B3711E9-97B2-45CA-BF64-BB3AAEB7DAB6}"/>
                    </a:ext>
                  </a:extLst>
                </p:cNvPr>
                <p:cNvGrpSpPr/>
                <p:nvPr/>
              </p:nvGrpSpPr>
              <p:grpSpPr>
                <a:xfrm rot="5400000" flipH="1" flipV="1">
                  <a:off x="3743907" y="3753036"/>
                  <a:ext cx="180020" cy="612068"/>
                  <a:chOff x="3905926" y="3843046"/>
                  <a:chExt cx="180020" cy="612068"/>
                </a:xfrm>
              </p:grpSpPr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F59B94D0-6B27-4547-9D83-456267695F11}"/>
                      </a:ext>
                    </a:extLst>
                  </p:cNvPr>
                  <p:cNvCxnSpPr>
                    <a:endCxn id="42" idx="2"/>
                  </p:cNvCxnSpPr>
                  <p:nvPr/>
                </p:nvCxnSpPr>
                <p:spPr>
                  <a:xfrm flipV="1">
                    <a:off x="3995936" y="3987062"/>
                    <a:ext cx="0" cy="468052"/>
                  </a:xfrm>
                  <a:prstGeom prst="line">
                    <a:avLst/>
                  </a:prstGeom>
                  <a:ln w="571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9E576D04-A852-4138-81F7-2C0A0C628EEB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923928" y="3825044"/>
                    <a:ext cx="144016" cy="18002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916594B9-7BD0-489B-A722-F70CB3BB119F}"/>
                    </a:ext>
                  </a:extLst>
                </p:cNvPr>
                <p:cNvCxnSpPr/>
                <p:nvPr/>
              </p:nvCxnSpPr>
              <p:spPr>
                <a:xfrm flipV="1">
                  <a:off x="4112949" y="3843046"/>
                  <a:ext cx="351039" cy="216024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5AD90B6-10DF-4537-B182-56ECA40575E5}"/>
                  </a:ext>
                </a:extLst>
              </p:cNvPr>
              <p:cNvSpPr txBox="1"/>
              <p:nvPr/>
            </p:nvSpPr>
            <p:spPr>
              <a:xfrm>
                <a:off x="4133631" y="233958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F317993-DA07-449F-9869-E101C9DBE47C}"/>
                </a:ext>
              </a:extLst>
            </p:cNvPr>
            <p:cNvCxnSpPr/>
            <p:nvPr/>
          </p:nvCxnSpPr>
          <p:spPr>
            <a:xfrm>
              <a:off x="6744073" y="1705094"/>
              <a:ext cx="1038421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7FAE6B2-53EA-41B4-BBD8-FFD4BBF1586E}"/>
                </a:ext>
              </a:extLst>
            </p:cNvPr>
            <p:cNvGrpSpPr/>
            <p:nvPr/>
          </p:nvGrpSpPr>
          <p:grpSpPr>
            <a:xfrm>
              <a:off x="7572164" y="1623794"/>
              <a:ext cx="834752" cy="1269432"/>
              <a:chOff x="5472100" y="1628800"/>
              <a:chExt cx="834752" cy="126943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0ACEA871-C964-4BFC-AB5B-C9AD5917CE0C}"/>
                  </a:ext>
                </a:extLst>
              </p:cNvPr>
              <p:cNvGrpSpPr/>
              <p:nvPr/>
            </p:nvGrpSpPr>
            <p:grpSpPr>
              <a:xfrm>
                <a:off x="5472100" y="1656095"/>
                <a:ext cx="533400" cy="1242137"/>
                <a:chOff x="6378860" y="2600909"/>
                <a:chExt cx="533400" cy="1242137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E230643B-4427-401A-ACC3-6983200CB1BE}"/>
                    </a:ext>
                  </a:extLst>
                </p:cNvPr>
                <p:cNvGrpSpPr/>
                <p:nvPr/>
              </p:nvGrpSpPr>
              <p:grpSpPr>
                <a:xfrm>
                  <a:off x="6378860" y="2924944"/>
                  <a:ext cx="533400" cy="594556"/>
                  <a:chOff x="6378860" y="2924944"/>
                  <a:chExt cx="533400" cy="594556"/>
                </a:xfrm>
              </p:grpSpPr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FE7EF760-8C21-450D-B4B0-3F9CBD4D0B20}"/>
                      </a:ext>
                    </a:extLst>
                  </p:cNvPr>
                  <p:cNvCxnSpPr/>
                  <p:nvPr/>
                </p:nvCxnSpPr>
                <p:spPr>
                  <a:xfrm>
                    <a:off x="6378860" y="2924944"/>
                    <a:ext cx="5334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E129BB87-AA66-4FD8-A975-26C2CA81BAF6}"/>
                      </a:ext>
                    </a:extLst>
                  </p:cNvPr>
                  <p:cNvCxnSpPr/>
                  <p:nvPr/>
                </p:nvCxnSpPr>
                <p:spPr>
                  <a:xfrm>
                    <a:off x="6378860" y="3153544"/>
                    <a:ext cx="5334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BF83E458-6824-4CA4-A9B8-4059EDF2EBED}"/>
                      </a:ext>
                    </a:extLst>
                  </p:cNvPr>
                  <p:cNvCxnSpPr/>
                  <p:nvPr/>
                </p:nvCxnSpPr>
                <p:spPr>
                  <a:xfrm>
                    <a:off x="6378860" y="3382144"/>
                    <a:ext cx="5334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AEE2EA18-5050-42CC-A905-B6323D4F4333}"/>
                      </a:ext>
                    </a:extLst>
                  </p:cNvPr>
                  <p:cNvCxnSpPr/>
                  <p:nvPr/>
                </p:nvCxnSpPr>
                <p:spPr>
                  <a:xfrm>
                    <a:off x="6493160" y="3051448"/>
                    <a:ext cx="2667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13F4D7B4-900F-485E-A50A-73753F030375}"/>
                      </a:ext>
                    </a:extLst>
                  </p:cNvPr>
                  <p:cNvCxnSpPr/>
                  <p:nvPr/>
                </p:nvCxnSpPr>
                <p:spPr>
                  <a:xfrm>
                    <a:off x="6498468" y="3267472"/>
                    <a:ext cx="2667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417FE626-C461-4C85-A47A-9E7184393BA2}"/>
                      </a:ext>
                    </a:extLst>
                  </p:cNvPr>
                  <p:cNvCxnSpPr/>
                  <p:nvPr/>
                </p:nvCxnSpPr>
                <p:spPr>
                  <a:xfrm>
                    <a:off x="6498468" y="3519500"/>
                    <a:ext cx="2667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91EE318F-F24B-49AA-B787-15FF6411DB58}"/>
                    </a:ext>
                  </a:extLst>
                </p:cNvPr>
                <p:cNvGrpSpPr/>
                <p:nvPr/>
              </p:nvGrpSpPr>
              <p:grpSpPr>
                <a:xfrm rot="16200000">
                  <a:off x="6453209" y="2663916"/>
                  <a:ext cx="306034" cy="180020"/>
                  <a:chOff x="4850414" y="2861320"/>
                  <a:chExt cx="306034" cy="180020"/>
                </a:xfrm>
              </p:grpSpPr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641F0976-395A-453B-B36F-BFD51AAD1AF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850414" y="2966138"/>
                    <a:ext cx="198022" cy="3194"/>
                  </a:xfrm>
                  <a:prstGeom prst="line">
                    <a:avLst/>
                  </a:prstGeom>
                  <a:ln w="571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1A2BCCB1-7353-4ED4-9903-B54B662EFFC9}"/>
                      </a:ext>
                    </a:extLst>
                  </p:cNvPr>
                  <p:cNvSpPr/>
                  <p:nvPr/>
                </p:nvSpPr>
                <p:spPr>
                  <a:xfrm>
                    <a:off x="5012432" y="2861320"/>
                    <a:ext cx="144016" cy="18002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23C04E27-E0B5-4A7A-A663-BC99F8E62909}"/>
                    </a:ext>
                  </a:extLst>
                </p:cNvPr>
                <p:cNvGrpSpPr/>
                <p:nvPr/>
              </p:nvGrpSpPr>
              <p:grpSpPr>
                <a:xfrm rot="5400000">
                  <a:off x="6489213" y="3600019"/>
                  <a:ext cx="306034" cy="180020"/>
                  <a:chOff x="4850414" y="2861320"/>
                  <a:chExt cx="306034" cy="180020"/>
                </a:xfrm>
              </p:grpSpPr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AE2B8D67-78E7-4B19-9DDB-2F176B4AE5A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850414" y="2966138"/>
                    <a:ext cx="198022" cy="3194"/>
                  </a:xfrm>
                  <a:prstGeom prst="line">
                    <a:avLst/>
                  </a:prstGeom>
                  <a:ln w="571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A490DD95-45A1-4D23-8D38-16616B418E14}"/>
                      </a:ext>
                    </a:extLst>
                  </p:cNvPr>
                  <p:cNvSpPr/>
                  <p:nvPr/>
                </p:nvSpPr>
                <p:spPr>
                  <a:xfrm>
                    <a:off x="5012432" y="2861320"/>
                    <a:ext cx="144016" cy="18002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C453E94-0965-41A2-B6BE-43BE63870552}"/>
                  </a:ext>
                </a:extLst>
              </p:cNvPr>
              <p:cNvSpPr txBox="1"/>
              <p:nvPr/>
            </p:nvSpPr>
            <p:spPr>
              <a:xfrm>
                <a:off x="5760132" y="1628800"/>
                <a:ext cx="546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C34FAD5-604D-4C14-B4F8-DD73D1C90DAA}"/>
                </a:ext>
              </a:extLst>
            </p:cNvPr>
            <p:cNvCxnSpPr>
              <a:endCxn id="48" idx="0"/>
            </p:cNvCxnSpPr>
            <p:nvPr/>
          </p:nvCxnSpPr>
          <p:spPr>
            <a:xfrm>
              <a:off x="5238564" y="1731806"/>
              <a:ext cx="29344" cy="1042550"/>
            </a:xfrm>
            <a:prstGeom prst="line">
              <a:avLst/>
            </a:prstGeom>
            <a:ln w="5715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4" descr="http://t1.gstatic.com/images?q=tbn:ANd9GcS7mSNLpmqkZKPjLLTLn_qY_-og5UP1QOJLp0pkGI64svYoJGyKSw">
              <a:extLst>
                <a:ext uri="{FF2B5EF4-FFF2-40B4-BE49-F238E27FC236}">
                  <a16:creationId xmlns:a16="http://schemas.microsoft.com/office/drawing/2014/main" id="{3DCDC2E5-57DD-4C46-8933-9BABFE2810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7" t="25154" r="38846" b="5765"/>
            <a:stretch/>
          </p:blipFill>
          <p:spPr bwMode="auto">
            <a:xfrm>
              <a:off x="2171565" y="1782055"/>
              <a:ext cx="1123627" cy="20380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5122FD4-A1E1-43E3-97D0-EB1EA8976F0F}"/>
                </a:ext>
              </a:extLst>
            </p:cNvPr>
            <p:cNvGrpSpPr/>
            <p:nvPr/>
          </p:nvGrpSpPr>
          <p:grpSpPr>
            <a:xfrm>
              <a:off x="4763852" y="1088740"/>
              <a:ext cx="108012" cy="904386"/>
              <a:chOff x="4752020" y="4520021"/>
              <a:chExt cx="108012" cy="904386"/>
            </a:xfrm>
            <a:scene3d>
              <a:camera prst="orthographicFront">
                <a:rot lat="0" lon="0" rev="15000000"/>
              </a:camera>
              <a:lightRig rig="threePt" dir="t"/>
            </a:scene3d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840ACF1-31A4-4120-9622-6EFA73FCAF33}"/>
                  </a:ext>
                </a:extLst>
              </p:cNvPr>
              <p:cNvSpPr/>
              <p:nvPr/>
            </p:nvSpPr>
            <p:spPr>
              <a:xfrm>
                <a:off x="4752020" y="5013176"/>
                <a:ext cx="108012" cy="411231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FCC8758-9422-46EB-903A-44AC62D4B4FC}"/>
                  </a:ext>
                </a:extLst>
              </p:cNvPr>
              <p:cNvCxnSpPr>
                <a:endCxn id="19" idx="0"/>
              </p:cNvCxnSpPr>
              <p:nvPr/>
            </p:nvCxnSpPr>
            <p:spPr>
              <a:xfrm>
                <a:off x="4806026" y="4520021"/>
                <a:ext cx="0" cy="493155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C159E4C-9553-4607-9784-C32845B8F094}"/>
                </a:ext>
              </a:extLst>
            </p:cNvPr>
            <p:cNvGrpSpPr/>
            <p:nvPr/>
          </p:nvGrpSpPr>
          <p:grpSpPr>
            <a:xfrm>
              <a:off x="4763852" y="2253081"/>
              <a:ext cx="108012" cy="904386"/>
              <a:chOff x="5112060" y="4481275"/>
              <a:chExt cx="108012" cy="904386"/>
            </a:xfrm>
            <a:scene3d>
              <a:camera prst="orthographicFront">
                <a:rot lat="0" lon="0" rev="15000000"/>
              </a:camera>
              <a:lightRig rig="threePt" dir="t"/>
            </a:scene3d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2FB7A8D-C98D-42C0-A5DF-7DF3D12992C4}"/>
                  </a:ext>
                </a:extLst>
              </p:cNvPr>
              <p:cNvSpPr/>
              <p:nvPr/>
            </p:nvSpPr>
            <p:spPr>
              <a:xfrm>
                <a:off x="5112060" y="4974430"/>
                <a:ext cx="108012" cy="41123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0930E8E2-8F21-44A5-9808-3188924026DC}"/>
                  </a:ext>
                </a:extLst>
              </p:cNvPr>
              <p:cNvCxnSpPr>
                <a:endCxn id="17" idx="0"/>
              </p:cNvCxnSpPr>
              <p:nvPr/>
            </p:nvCxnSpPr>
            <p:spPr>
              <a:xfrm>
                <a:off x="5166066" y="4481275"/>
                <a:ext cx="0" cy="493155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DA183D7-8187-4D47-AE76-1A44D7009BFF}"/>
                </a:ext>
              </a:extLst>
            </p:cNvPr>
            <p:cNvSpPr/>
            <p:nvPr/>
          </p:nvSpPr>
          <p:spPr>
            <a:xfrm>
              <a:off x="3283059" y="1282306"/>
              <a:ext cx="1123627" cy="2286000"/>
            </a:xfrm>
            <a:custGeom>
              <a:avLst/>
              <a:gdLst>
                <a:gd name="connsiteX0" fmla="*/ 0 w 1123627"/>
                <a:gd name="connsiteY0" fmla="*/ 2255003 h 2286000"/>
                <a:gd name="connsiteX1" fmla="*/ 100739 w 1123627"/>
                <a:gd name="connsiteY1" fmla="*/ 2278250 h 2286000"/>
                <a:gd name="connsiteX2" fmla="*/ 131735 w 1123627"/>
                <a:gd name="connsiteY2" fmla="*/ 2286000 h 2286000"/>
                <a:gd name="connsiteX3" fmla="*/ 302217 w 1123627"/>
                <a:gd name="connsiteY3" fmla="*/ 2278250 h 2286000"/>
                <a:gd name="connsiteX4" fmla="*/ 325464 w 1123627"/>
                <a:gd name="connsiteY4" fmla="*/ 2270501 h 2286000"/>
                <a:gd name="connsiteX5" fmla="*/ 364210 w 1123627"/>
                <a:gd name="connsiteY5" fmla="*/ 2239505 h 2286000"/>
                <a:gd name="connsiteX6" fmla="*/ 410705 w 1123627"/>
                <a:gd name="connsiteY6" fmla="*/ 2200759 h 2286000"/>
                <a:gd name="connsiteX7" fmla="*/ 441701 w 1123627"/>
                <a:gd name="connsiteY7" fmla="*/ 2154264 h 2286000"/>
                <a:gd name="connsiteX8" fmla="*/ 472698 w 1123627"/>
                <a:gd name="connsiteY8" fmla="*/ 2123267 h 2286000"/>
                <a:gd name="connsiteX9" fmla="*/ 495945 w 1123627"/>
                <a:gd name="connsiteY9" fmla="*/ 2092271 h 2286000"/>
                <a:gd name="connsiteX10" fmla="*/ 511444 w 1123627"/>
                <a:gd name="connsiteY10" fmla="*/ 2069023 h 2286000"/>
                <a:gd name="connsiteX11" fmla="*/ 534691 w 1123627"/>
                <a:gd name="connsiteY11" fmla="*/ 2045776 h 2286000"/>
                <a:gd name="connsiteX12" fmla="*/ 596684 w 1123627"/>
                <a:gd name="connsiteY12" fmla="*/ 1906291 h 2286000"/>
                <a:gd name="connsiteX13" fmla="*/ 604434 w 1123627"/>
                <a:gd name="connsiteY13" fmla="*/ 1883044 h 2286000"/>
                <a:gd name="connsiteX14" fmla="*/ 612183 w 1123627"/>
                <a:gd name="connsiteY14" fmla="*/ 1859796 h 2286000"/>
                <a:gd name="connsiteX15" fmla="*/ 604434 w 1123627"/>
                <a:gd name="connsiteY15" fmla="*/ 1658318 h 2286000"/>
                <a:gd name="connsiteX16" fmla="*/ 596684 w 1123627"/>
                <a:gd name="connsiteY16" fmla="*/ 1635071 h 2286000"/>
                <a:gd name="connsiteX17" fmla="*/ 573437 w 1123627"/>
                <a:gd name="connsiteY17" fmla="*/ 1534332 h 2286000"/>
                <a:gd name="connsiteX18" fmla="*/ 550189 w 1123627"/>
                <a:gd name="connsiteY18" fmla="*/ 1464589 h 2286000"/>
                <a:gd name="connsiteX19" fmla="*/ 542440 w 1123627"/>
                <a:gd name="connsiteY19" fmla="*/ 1441342 h 2286000"/>
                <a:gd name="connsiteX20" fmla="*/ 534691 w 1123627"/>
                <a:gd name="connsiteY20" fmla="*/ 1418095 h 2286000"/>
                <a:gd name="connsiteX21" fmla="*/ 526942 w 1123627"/>
                <a:gd name="connsiteY21" fmla="*/ 1379349 h 2286000"/>
                <a:gd name="connsiteX22" fmla="*/ 519193 w 1123627"/>
                <a:gd name="connsiteY22" fmla="*/ 1348352 h 2286000"/>
                <a:gd name="connsiteX23" fmla="*/ 503695 w 1123627"/>
                <a:gd name="connsiteY23" fmla="*/ 1270861 h 2286000"/>
                <a:gd name="connsiteX24" fmla="*/ 495945 w 1123627"/>
                <a:gd name="connsiteY24" fmla="*/ 1201118 h 2286000"/>
                <a:gd name="connsiteX25" fmla="*/ 480447 w 1123627"/>
                <a:gd name="connsiteY25" fmla="*/ 1146874 h 2286000"/>
                <a:gd name="connsiteX26" fmla="*/ 472698 w 1123627"/>
                <a:gd name="connsiteY26" fmla="*/ 1077132 h 2286000"/>
                <a:gd name="connsiteX27" fmla="*/ 464949 w 1123627"/>
                <a:gd name="connsiteY27" fmla="*/ 1046135 h 2286000"/>
                <a:gd name="connsiteX28" fmla="*/ 480447 w 1123627"/>
                <a:gd name="connsiteY28" fmla="*/ 255722 h 2286000"/>
                <a:gd name="connsiteX29" fmla="*/ 488196 w 1123627"/>
                <a:gd name="connsiteY29" fmla="*/ 232474 h 2286000"/>
                <a:gd name="connsiteX30" fmla="*/ 503695 w 1123627"/>
                <a:gd name="connsiteY30" fmla="*/ 154983 h 2286000"/>
                <a:gd name="connsiteX31" fmla="*/ 519193 w 1123627"/>
                <a:gd name="connsiteY31" fmla="*/ 131735 h 2286000"/>
                <a:gd name="connsiteX32" fmla="*/ 557939 w 1123627"/>
                <a:gd name="connsiteY32" fmla="*/ 77491 h 2286000"/>
                <a:gd name="connsiteX33" fmla="*/ 604434 w 1123627"/>
                <a:gd name="connsiteY33" fmla="*/ 46495 h 2286000"/>
                <a:gd name="connsiteX34" fmla="*/ 643179 w 1123627"/>
                <a:gd name="connsiteY34" fmla="*/ 15498 h 2286000"/>
                <a:gd name="connsiteX35" fmla="*/ 689674 w 1123627"/>
                <a:gd name="connsiteY35" fmla="*/ 0 h 2286000"/>
                <a:gd name="connsiteX36" fmla="*/ 790413 w 1123627"/>
                <a:gd name="connsiteY36" fmla="*/ 7749 h 2286000"/>
                <a:gd name="connsiteX37" fmla="*/ 813661 w 1123627"/>
                <a:gd name="connsiteY37" fmla="*/ 15498 h 2286000"/>
                <a:gd name="connsiteX38" fmla="*/ 906650 w 1123627"/>
                <a:gd name="connsiteY38" fmla="*/ 30996 h 2286000"/>
                <a:gd name="connsiteX39" fmla="*/ 953145 w 1123627"/>
                <a:gd name="connsiteY39" fmla="*/ 46495 h 2286000"/>
                <a:gd name="connsiteX40" fmla="*/ 1038386 w 1123627"/>
                <a:gd name="connsiteY40" fmla="*/ 69742 h 2286000"/>
                <a:gd name="connsiteX41" fmla="*/ 1061634 w 1123627"/>
                <a:gd name="connsiteY41" fmla="*/ 77491 h 2286000"/>
                <a:gd name="connsiteX42" fmla="*/ 1084881 w 1123627"/>
                <a:gd name="connsiteY42" fmla="*/ 85240 h 2286000"/>
                <a:gd name="connsiteX43" fmla="*/ 1123627 w 1123627"/>
                <a:gd name="connsiteY43" fmla="*/ 108488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23627" h="2286000">
                  <a:moveTo>
                    <a:pt x="0" y="2255003"/>
                  </a:moveTo>
                  <a:cubicBezTo>
                    <a:pt x="59620" y="2266927"/>
                    <a:pt x="25988" y="2259562"/>
                    <a:pt x="100739" y="2278250"/>
                  </a:cubicBezTo>
                  <a:lnTo>
                    <a:pt x="131735" y="2286000"/>
                  </a:lnTo>
                  <a:cubicBezTo>
                    <a:pt x="188562" y="2283417"/>
                    <a:pt x="245512" y="2282787"/>
                    <a:pt x="302217" y="2278250"/>
                  </a:cubicBezTo>
                  <a:cubicBezTo>
                    <a:pt x="310359" y="2277599"/>
                    <a:pt x="318158" y="2274154"/>
                    <a:pt x="325464" y="2270501"/>
                  </a:cubicBezTo>
                  <a:cubicBezTo>
                    <a:pt x="357259" y="2254604"/>
                    <a:pt x="340189" y="2258722"/>
                    <a:pt x="364210" y="2239505"/>
                  </a:cubicBezTo>
                  <a:cubicBezTo>
                    <a:pt x="390541" y="2218440"/>
                    <a:pt x="387972" y="2229988"/>
                    <a:pt x="410705" y="2200759"/>
                  </a:cubicBezTo>
                  <a:cubicBezTo>
                    <a:pt x="422141" y="2186056"/>
                    <a:pt x="428530" y="2167435"/>
                    <a:pt x="441701" y="2154264"/>
                  </a:cubicBezTo>
                  <a:cubicBezTo>
                    <a:pt x="452033" y="2143932"/>
                    <a:pt x="463931" y="2134957"/>
                    <a:pt x="472698" y="2123267"/>
                  </a:cubicBezTo>
                  <a:cubicBezTo>
                    <a:pt x="480447" y="2112935"/>
                    <a:pt x="488438" y="2102780"/>
                    <a:pt x="495945" y="2092271"/>
                  </a:cubicBezTo>
                  <a:cubicBezTo>
                    <a:pt x="501358" y="2084692"/>
                    <a:pt x="505482" y="2076178"/>
                    <a:pt x="511444" y="2069023"/>
                  </a:cubicBezTo>
                  <a:cubicBezTo>
                    <a:pt x="518460" y="2060604"/>
                    <a:pt x="529053" y="2055173"/>
                    <a:pt x="534691" y="2045776"/>
                  </a:cubicBezTo>
                  <a:cubicBezTo>
                    <a:pt x="575047" y="1978515"/>
                    <a:pt x="576565" y="1966646"/>
                    <a:pt x="596684" y="1906291"/>
                  </a:cubicBezTo>
                  <a:lnTo>
                    <a:pt x="604434" y="1883044"/>
                  </a:lnTo>
                  <a:lnTo>
                    <a:pt x="612183" y="1859796"/>
                  </a:lnTo>
                  <a:cubicBezTo>
                    <a:pt x="609600" y="1792637"/>
                    <a:pt x="609058" y="1725368"/>
                    <a:pt x="604434" y="1658318"/>
                  </a:cubicBezTo>
                  <a:cubicBezTo>
                    <a:pt x="603872" y="1650169"/>
                    <a:pt x="598665" y="1642995"/>
                    <a:pt x="596684" y="1635071"/>
                  </a:cubicBezTo>
                  <a:cubicBezTo>
                    <a:pt x="584386" y="1585882"/>
                    <a:pt x="592730" y="1592214"/>
                    <a:pt x="573437" y="1534332"/>
                  </a:cubicBezTo>
                  <a:lnTo>
                    <a:pt x="550189" y="1464589"/>
                  </a:lnTo>
                  <a:lnTo>
                    <a:pt x="542440" y="1441342"/>
                  </a:lnTo>
                  <a:cubicBezTo>
                    <a:pt x="539857" y="1433593"/>
                    <a:pt x="536293" y="1426105"/>
                    <a:pt x="534691" y="1418095"/>
                  </a:cubicBezTo>
                  <a:cubicBezTo>
                    <a:pt x="532108" y="1405180"/>
                    <a:pt x="529799" y="1392206"/>
                    <a:pt x="526942" y="1379349"/>
                  </a:cubicBezTo>
                  <a:cubicBezTo>
                    <a:pt x="524632" y="1368952"/>
                    <a:pt x="521098" y="1358831"/>
                    <a:pt x="519193" y="1348352"/>
                  </a:cubicBezTo>
                  <a:cubicBezTo>
                    <a:pt x="504947" y="1269995"/>
                    <a:pt x="519609" y="1318603"/>
                    <a:pt x="503695" y="1270861"/>
                  </a:cubicBezTo>
                  <a:cubicBezTo>
                    <a:pt x="501112" y="1247613"/>
                    <a:pt x="499502" y="1224237"/>
                    <a:pt x="495945" y="1201118"/>
                  </a:cubicBezTo>
                  <a:cubicBezTo>
                    <a:pt x="493165" y="1183049"/>
                    <a:pt x="486233" y="1164233"/>
                    <a:pt x="480447" y="1146874"/>
                  </a:cubicBezTo>
                  <a:cubicBezTo>
                    <a:pt x="477864" y="1123627"/>
                    <a:pt x="476255" y="1100250"/>
                    <a:pt x="472698" y="1077132"/>
                  </a:cubicBezTo>
                  <a:cubicBezTo>
                    <a:pt x="471079" y="1066606"/>
                    <a:pt x="464949" y="1056785"/>
                    <a:pt x="464949" y="1046135"/>
                  </a:cubicBezTo>
                  <a:cubicBezTo>
                    <a:pt x="464949" y="1045269"/>
                    <a:pt x="466941" y="438058"/>
                    <a:pt x="480447" y="255722"/>
                  </a:cubicBezTo>
                  <a:cubicBezTo>
                    <a:pt x="481050" y="247576"/>
                    <a:pt x="486424" y="240448"/>
                    <a:pt x="488196" y="232474"/>
                  </a:cubicBezTo>
                  <a:cubicBezTo>
                    <a:pt x="491157" y="219151"/>
                    <a:pt x="496566" y="171616"/>
                    <a:pt x="503695" y="154983"/>
                  </a:cubicBezTo>
                  <a:cubicBezTo>
                    <a:pt x="507364" y="146423"/>
                    <a:pt x="515028" y="140065"/>
                    <a:pt x="519193" y="131735"/>
                  </a:cubicBezTo>
                  <a:cubicBezTo>
                    <a:pt x="535700" y="98720"/>
                    <a:pt x="513765" y="106940"/>
                    <a:pt x="557939" y="77491"/>
                  </a:cubicBezTo>
                  <a:cubicBezTo>
                    <a:pt x="573437" y="67159"/>
                    <a:pt x="591263" y="59666"/>
                    <a:pt x="604434" y="46495"/>
                  </a:cubicBezTo>
                  <a:cubicBezTo>
                    <a:pt x="617316" y="33612"/>
                    <a:pt x="625582" y="23319"/>
                    <a:pt x="643179" y="15498"/>
                  </a:cubicBezTo>
                  <a:cubicBezTo>
                    <a:pt x="658108" y="8863"/>
                    <a:pt x="689674" y="0"/>
                    <a:pt x="689674" y="0"/>
                  </a:cubicBezTo>
                  <a:cubicBezTo>
                    <a:pt x="723254" y="2583"/>
                    <a:pt x="756994" y="3572"/>
                    <a:pt x="790413" y="7749"/>
                  </a:cubicBezTo>
                  <a:cubicBezTo>
                    <a:pt x="798518" y="8762"/>
                    <a:pt x="805651" y="13896"/>
                    <a:pt x="813661" y="15498"/>
                  </a:cubicBezTo>
                  <a:cubicBezTo>
                    <a:pt x="844475" y="21661"/>
                    <a:pt x="876839" y="21059"/>
                    <a:pt x="906650" y="30996"/>
                  </a:cubicBezTo>
                  <a:cubicBezTo>
                    <a:pt x="922148" y="36162"/>
                    <a:pt x="937125" y="43291"/>
                    <a:pt x="953145" y="46495"/>
                  </a:cubicBezTo>
                  <a:cubicBezTo>
                    <a:pt x="1007911" y="57448"/>
                    <a:pt x="979395" y="50079"/>
                    <a:pt x="1038386" y="69742"/>
                  </a:cubicBezTo>
                  <a:lnTo>
                    <a:pt x="1061634" y="77491"/>
                  </a:lnTo>
                  <a:lnTo>
                    <a:pt x="1084881" y="85240"/>
                  </a:lnTo>
                  <a:cubicBezTo>
                    <a:pt x="1112934" y="103943"/>
                    <a:pt x="1099798" y="96574"/>
                    <a:pt x="1123627" y="10848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0C3829CB-1E78-4EE6-90A4-96E80EEA96A4}"/>
                </a:ext>
              </a:extLst>
            </p:cNvPr>
            <p:cNvSpPr/>
            <p:nvPr/>
          </p:nvSpPr>
          <p:spPr>
            <a:xfrm>
              <a:off x="3283058" y="2568666"/>
              <a:ext cx="1131376" cy="1201119"/>
            </a:xfrm>
            <a:custGeom>
              <a:avLst/>
              <a:gdLst>
                <a:gd name="connsiteX0" fmla="*/ 0 w 1131376"/>
                <a:gd name="connsiteY0" fmla="*/ 1154624 h 1201119"/>
                <a:gd name="connsiteX1" fmla="*/ 38745 w 1131376"/>
                <a:gd name="connsiteY1" fmla="*/ 1146874 h 1201119"/>
                <a:gd name="connsiteX2" fmla="*/ 131735 w 1131376"/>
                <a:gd name="connsiteY2" fmla="*/ 1170122 h 1201119"/>
                <a:gd name="connsiteX3" fmla="*/ 170481 w 1131376"/>
                <a:gd name="connsiteY3" fmla="*/ 1177871 h 1201119"/>
                <a:gd name="connsiteX4" fmla="*/ 193728 w 1131376"/>
                <a:gd name="connsiteY4" fmla="*/ 1185620 h 1201119"/>
                <a:gd name="connsiteX5" fmla="*/ 271220 w 1131376"/>
                <a:gd name="connsiteY5" fmla="*/ 1193369 h 1201119"/>
                <a:gd name="connsiteX6" fmla="*/ 302217 w 1131376"/>
                <a:gd name="connsiteY6" fmla="*/ 1201119 h 1201119"/>
                <a:gd name="connsiteX7" fmla="*/ 464949 w 1131376"/>
                <a:gd name="connsiteY7" fmla="*/ 1185620 h 1201119"/>
                <a:gd name="connsiteX8" fmla="*/ 542440 w 1131376"/>
                <a:gd name="connsiteY8" fmla="*/ 1162373 h 1201119"/>
                <a:gd name="connsiteX9" fmla="*/ 565688 w 1131376"/>
                <a:gd name="connsiteY9" fmla="*/ 1146874 h 1201119"/>
                <a:gd name="connsiteX10" fmla="*/ 612183 w 1131376"/>
                <a:gd name="connsiteY10" fmla="*/ 1131376 h 1201119"/>
                <a:gd name="connsiteX11" fmla="*/ 681925 w 1131376"/>
                <a:gd name="connsiteY11" fmla="*/ 1077132 h 1201119"/>
                <a:gd name="connsiteX12" fmla="*/ 712922 w 1131376"/>
                <a:gd name="connsiteY12" fmla="*/ 1053885 h 1201119"/>
                <a:gd name="connsiteX13" fmla="*/ 736169 w 1131376"/>
                <a:gd name="connsiteY13" fmla="*/ 1038386 h 1201119"/>
                <a:gd name="connsiteX14" fmla="*/ 759417 w 1131376"/>
                <a:gd name="connsiteY14" fmla="*/ 1015139 h 1201119"/>
                <a:gd name="connsiteX15" fmla="*/ 798162 w 1131376"/>
                <a:gd name="connsiteY15" fmla="*/ 960895 h 1201119"/>
                <a:gd name="connsiteX16" fmla="*/ 829159 w 1131376"/>
                <a:gd name="connsiteY16" fmla="*/ 922149 h 1201119"/>
                <a:gd name="connsiteX17" fmla="*/ 844657 w 1131376"/>
                <a:gd name="connsiteY17" fmla="*/ 891152 h 1201119"/>
                <a:gd name="connsiteX18" fmla="*/ 875654 w 1131376"/>
                <a:gd name="connsiteY18" fmla="*/ 844658 h 1201119"/>
                <a:gd name="connsiteX19" fmla="*/ 891152 w 1131376"/>
                <a:gd name="connsiteY19" fmla="*/ 821410 h 1201119"/>
                <a:gd name="connsiteX20" fmla="*/ 922149 w 1131376"/>
                <a:gd name="connsiteY20" fmla="*/ 736169 h 1201119"/>
                <a:gd name="connsiteX21" fmla="*/ 937647 w 1131376"/>
                <a:gd name="connsiteY21" fmla="*/ 643180 h 1201119"/>
                <a:gd name="connsiteX22" fmla="*/ 953145 w 1131376"/>
                <a:gd name="connsiteY22" fmla="*/ 596685 h 1201119"/>
                <a:gd name="connsiteX23" fmla="*/ 953145 w 1131376"/>
                <a:gd name="connsiteY23" fmla="*/ 309966 h 1201119"/>
                <a:gd name="connsiteX24" fmla="*/ 937647 w 1131376"/>
                <a:gd name="connsiteY24" fmla="*/ 247973 h 1201119"/>
                <a:gd name="connsiteX25" fmla="*/ 937647 w 1131376"/>
                <a:gd name="connsiteY25" fmla="*/ 77491 h 1201119"/>
                <a:gd name="connsiteX26" fmla="*/ 960895 w 1131376"/>
                <a:gd name="connsiteY26" fmla="*/ 38746 h 1201119"/>
                <a:gd name="connsiteX27" fmla="*/ 984142 w 1131376"/>
                <a:gd name="connsiteY27" fmla="*/ 30997 h 1201119"/>
                <a:gd name="connsiteX28" fmla="*/ 999640 w 1131376"/>
                <a:gd name="connsiteY28" fmla="*/ 15498 h 1201119"/>
                <a:gd name="connsiteX29" fmla="*/ 1038386 w 1131376"/>
                <a:gd name="connsiteY29" fmla="*/ 7749 h 1201119"/>
                <a:gd name="connsiteX30" fmla="*/ 1131376 w 1131376"/>
                <a:gd name="connsiteY30" fmla="*/ 0 h 120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31376" h="1201119">
                  <a:moveTo>
                    <a:pt x="0" y="1154624"/>
                  </a:moveTo>
                  <a:cubicBezTo>
                    <a:pt x="12915" y="1152041"/>
                    <a:pt x="25608" y="1145936"/>
                    <a:pt x="38745" y="1146874"/>
                  </a:cubicBezTo>
                  <a:cubicBezTo>
                    <a:pt x="113203" y="1152192"/>
                    <a:pt x="87013" y="1158942"/>
                    <a:pt x="131735" y="1170122"/>
                  </a:cubicBezTo>
                  <a:cubicBezTo>
                    <a:pt x="144513" y="1173316"/>
                    <a:pt x="157703" y="1174677"/>
                    <a:pt x="170481" y="1177871"/>
                  </a:cubicBezTo>
                  <a:cubicBezTo>
                    <a:pt x="178405" y="1179852"/>
                    <a:pt x="185655" y="1184378"/>
                    <a:pt x="193728" y="1185620"/>
                  </a:cubicBezTo>
                  <a:cubicBezTo>
                    <a:pt x="219386" y="1189567"/>
                    <a:pt x="245389" y="1190786"/>
                    <a:pt x="271220" y="1193369"/>
                  </a:cubicBezTo>
                  <a:cubicBezTo>
                    <a:pt x="281552" y="1195952"/>
                    <a:pt x="291567" y="1201119"/>
                    <a:pt x="302217" y="1201119"/>
                  </a:cubicBezTo>
                  <a:cubicBezTo>
                    <a:pt x="365562" y="1201119"/>
                    <a:pt x="406736" y="1193936"/>
                    <a:pt x="464949" y="1185620"/>
                  </a:cubicBezTo>
                  <a:cubicBezTo>
                    <a:pt x="521547" y="1166754"/>
                    <a:pt x="495595" y="1174084"/>
                    <a:pt x="542440" y="1162373"/>
                  </a:cubicBezTo>
                  <a:cubicBezTo>
                    <a:pt x="550189" y="1157207"/>
                    <a:pt x="557177" y="1150657"/>
                    <a:pt x="565688" y="1146874"/>
                  </a:cubicBezTo>
                  <a:cubicBezTo>
                    <a:pt x="580617" y="1140239"/>
                    <a:pt x="612183" y="1131376"/>
                    <a:pt x="612183" y="1131376"/>
                  </a:cubicBezTo>
                  <a:cubicBezTo>
                    <a:pt x="714229" y="1063347"/>
                    <a:pt x="618189" y="1131763"/>
                    <a:pt x="681925" y="1077132"/>
                  </a:cubicBezTo>
                  <a:cubicBezTo>
                    <a:pt x="691731" y="1068727"/>
                    <a:pt x="702412" y="1061392"/>
                    <a:pt x="712922" y="1053885"/>
                  </a:cubicBezTo>
                  <a:cubicBezTo>
                    <a:pt x="720501" y="1048472"/>
                    <a:pt x="729014" y="1044348"/>
                    <a:pt x="736169" y="1038386"/>
                  </a:cubicBezTo>
                  <a:cubicBezTo>
                    <a:pt x="744588" y="1031370"/>
                    <a:pt x="752285" y="1023460"/>
                    <a:pt x="759417" y="1015139"/>
                  </a:cubicBezTo>
                  <a:cubicBezTo>
                    <a:pt x="824879" y="938766"/>
                    <a:pt x="749088" y="1022236"/>
                    <a:pt x="798162" y="960895"/>
                  </a:cubicBezTo>
                  <a:cubicBezTo>
                    <a:pt x="823621" y="929072"/>
                    <a:pt x="805307" y="963892"/>
                    <a:pt x="829159" y="922149"/>
                  </a:cubicBezTo>
                  <a:cubicBezTo>
                    <a:pt x="834890" y="912119"/>
                    <a:pt x="838714" y="901058"/>
                    <a:pt x="844657" y="891152"/>
                  </a:cubicBezTo>
                  <a:cubicBezTo>
                    <a:pt x="854240" y="875180"/>
                    <a:pt x="865322" y="860156"/>
                    <a:pt x="875654" y="844658"/>
                  </a:cubicBezTo>
                  <a:cubicBezTo>
                    <a:pt x="880820" y="836909"/>
                    <a:pt x="888207" y="830246"/>
                    <a:pt x="891152" y="821410"/>
                  </a:cubicBezTo>
                  <a:cubicBezTo>
                    <a:pt x="911049" y="761718"/>
                    <a:pt x="900583" y="790083"/>
                    <a:pt x="922149" y="736169"/>
                  </a:cubicBezTo>
                  <a:cubicBezTo>
                    <a:pt x="927644" y="692211"/>
                    <a:pt x="926676" y="679752"/>
                    <a:pt x="937647" y="643180"/>
                  </a:cubicBezTo>
                  <a:cubicBezTo>
                    <a:pt x="942341" y="627532"/>
                    <a:pt x="953145" y="596685"/>
                    <a:pt x="953145" y="596685"/>
                  </a:cubicBezTo>
                  <a:cubicBezTo>
                    <a:pt x="968264" y="475742"/>
                    <a:pt x="968553" y="499990"/>
                    <a:pt x="953145" y="309966"/>
                  </a:cubicBezTo>
                  <a:cubicBezTo>
                    <a:pt x="951424" y="288735"/>
                    <a:pt x="937647" y="247973"/>
                    <a:pt x="937647" y="247973"/>
                  </a:cubicBezTo>
                  <a:cubicBezTo>
                    <a:pt x="928128" y="162302"/>
                    <a:pt x="925297" y="176290"/>
                    <a:pt x="937647" y="77491"/>
                  </a:cubicBezTo>
                  <a:cubicBezTo>
                    <a:pt x="939624" y="61675"/>
                    <a:pt x="946849" y="47173"/>
                    <a:pt x="960895" y="38746"/>
                  </a:cubicBezTo>
                  <a:cubicBezTo>
                    <a:pt x="967899" y="34544"/>
                    <a:pt x="976393" y="33580"/>
                    <a:pt x="984142" y="30997"/>
                  </a:cubicBezTo>
                  <a:cubicBezTo>
                    <a:pt x="989308" y="25831"/>
                    <a:pt x="992925" y="18376"/>
                    <a:pt x="999640" y="15498"/>
                  </a:cubicBezTo>
                  <a:cubicBezTo>
                    <a:pt x="1011746" y="10310"/>
                    <a:pt x="1025317" y="9383"/>
                    <a:pt x="1038386" y="7749"/>
                  </a:cubicBezTo>
                  <a:cubicBezTo>
                    <a:pt x="1102250" y="-234"/>
                    <a:pt x="1097264" y="0"/>
                    <a:pt x="113137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8C0B9A-1AC0-4323-BB8A-2C05D45EE76D}"/>
                </a:ext>
              </a:extLst>
            </p:cNvPr>
            <p:cNvSpPr txBox="1"/>
            <p:nvPr/>
          </p:nvSpPr>
          <p:spPr>
            <a:xfrm>
              <a:off x="4817859" y="2022249"/>
              <a:ext cx="1138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Disconnect here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37873432-3D38-4EC3-BC05-48E9192588E3}"/>
              </a:ext>
            </a:extLst>
          </p:cNvPr>
          <p:cNvSpPr txBox="1"/>
          <p:nvPr/>
        </p:nvSpPr>
        <p:spPr>
          <a:xfrm>
            <a:off x="4074894" y="3993686"/>
            <a:ext cx="6047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 =  IR</a:t>
            </a:r>
          </a:p>
          <a:p>
            <a:endParaRPr lang="en-US" sz="2400" dirty="0"/>
          </a:p>
          <a:p>
            <a:r>
              <a:rPr lang="en-US" sz="2400" dirty="0"/>
              <a:t>             V	      12 V</a:t>
            </a:r>
          </a:p>
          <a:p>
            <a:r>
              <a:rPr lang="en-US" sz="2400" dirty="0"/>
              <a:t>R  =    ------   =    -------------   =   24  Ohms</a:t>
            </a:r>
            <a:endParaRPr lang="en-US" sz="2400" b="1" dirty="0"/>
          </a:p>
          <a:p>
            <a:r>
              <a:rPr lang="en-US" sz="2400" dirty="0"/>
              <a:t>              I 	  0.5 Amps</a:t>
            </a:r>
          </a:p>
        </p:txBody>
      </p:sp>
    </p:spTree>
    <p:extLst>
      <p:ext uri="{BB962C8B-B14F-4D97-AF65-F5344CB8AC3E}">
        <p14:creationId xmlns:p14="http://schemas.microsoft.com/office/powerpoint/2010/main" val="227461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6B6500-8AB3-4AC5-9B81-1D727841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4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4C63469-1730-4A7D-86FC-5CA93E0E7D61}"/>
              </a:ext>
            </a:extLst>
          </p:cNvPr>
          <p:cNvGrpSpPr/>
          <p:nvPr/>
        </p:nvGrpSpPr>
        <p:grpSpPr>
          <a:xfrm>
            <a:off x="1109206" y="2517418"/>
            <a:ext cx="3767593" cy="2133812"/>
            <a:chOff x="2328407" y="4149621"/>
            <a:chExt cx="3767593" cy="213381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9034A07-D857-4616-A62C-EB5CAE09407C}"/>
                </a:ext>
              </a:extLst>
            </p:cNvPr>
            <p:cNvGrpSpPr/>
            <p:nvPr/>
          </p:nvGrpSpPr>
          <p:grpSpPr>
            <a:xfrm>
              <a:off x="2328408" y="4149621"/>
              <a:ext cx="3767592" cy="842000"/>
              <a:chOff x="4858277" y="1985664"/>
              <a:chExt cx="3767592" cy="84200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B43B958-2D75-49E3-8339-7034A3389017}"/>
                  </a:ext>
                </a:extLst>
              </p:cNvPr>
              <p:cNvCxnSpPr>
                <a:endCxn id="34" idx="6"/>
              </p:cNvCxnSpPr>
              <p:nvPr/>
            </p:nvCxnSpPr>
            <p:spPr>
              <a:xfrm flipV="1">
                <a:off x="6215060" y="2572281"/>
                <a:ext cx="840399" cy="12384"/>
              </a:xfrm>
              <a:prstGeom prst="line">
                <a:avLst/>
              </a:prstGeom>
              <a:ln w="571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6A0F3463-F60F-417A-92CC-569C999437FA}"/>
                  </a:ext>
                </a:extLst>
              </p:cNvPr>
              <p:cNvGrpSpPr/>
              <p:nvPr/>
            </p:nvGrpSpPr>
            <p:grpSpPr>
              <a:xfrm>
                <a:off x="4858277" y="1985664"/>
                <a:ext cx="1816054" cy="806024"/>
                <a:chOff x="1367644" y="3307052"/>
                <a:chExt cx="1816054" cy="806024"/>
              </a:xfrm>
            </p:grpSpPr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ECCE792E-D80B-4593-9632-BFF2662473DD}"/>
                    </a:ext>
                  </a:extLst>
                </p:cNvPr>
                <p:cNvGrpSpPr/>
                <p:nvPr/>
              </p:nvGrpSpPr>
              <p:grpSpPr>
                <a:xfrm>
                  <a:off x="1367644" y="3681028"/>
                  <a:ext cx="1404156" cy="432048"/>
                  <a:chOff x="1367644" y="3681028"/>
                  <a:chExt cx="1404156" cy="432048"/>
                </a:xfrm>
              </p:grpSpPr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73DE696A-F361-4D35-A509-A1695F13057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3728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F2D5E211-C4C9-4041-992B-8D82052D1ADF}"/>
                      </a:ext>
                    </a:extLst>
                  </p:cNvPr>
                  <p:cNvCxnSpPr/>
                  <p:nvPr/>
                </p:nvCxnSpPr>
                <p:spPr>
                  <a:xfrm>
                    <a:off x="1367644" y="3874903"/>
                    <a:ext cx="396044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61490E66-CCDE-48B7-B6F2-BFCD87F3689C}"/>
                      </a:ext>
                    </a:extLst>
                  </p:cNvPr>
                  <p:cNvCxnSpPr/>
                  <p:nvPr/>
                </p:nvCxnSpPr>
                <p:spPr>
                  <a:xfrm>
                    <a:off x="1763688" y="3861048"/>
                    <a:ext cx="72008" cy="25202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68BB5ED5-B9DE-4B65-9036-9831B29BE4C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835696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99F51102-A761-40D2-AD21-6147D2DBA4CD}"/>
                      </a:ext>
                    </a:extLst>
                  </p:cNvPr>
                  <p:cNvCxnSpPr/>
                  <p:nvPr/>
                </p:nvCxnSpPr>
                <p:spPr>
                  <a:xfrm>
                    <a:off x="1907704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E827B8A4-EA35-4153-A56C-772AC2F722C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9712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F9EAE7F3-2800-46FA-84D1-B1E96B1157FB}"/>
                      </a:ext>
                    </a:extLst>
                  </p:cNvPr>
                  <p:cNvCxnSpPr/>
                  <p:nvPr/>
                </p:nvCxnSpPr>
                <p:spPr>
                  <a:xfrm>
                    <a:off x="2051720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D803745B-3FD0-40B8-BE17-401306B6F499}"/>
                      </a:ext>
                    </a:extLst>
                  </p:cNvPr>
                  <p:cNvCxnSpPr/>
                  <p:nvPr/>
                </p:nvCxnSpPr>
                <p:spPr>
                  <a:xfrm>
                    <a:off x="2195736" y="3681028"/>
                    <a:ext cx="72008" cy="216024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80B33280-4AB8-44FB-835E-DE63D055C8E8}"/>
                      </a:ext>
                    </a:extLst>
                  </p:cNvPr>
                  <p:cNvCxnSpPr/>
                  <p:nvPr/>
                </p:nvCxnSpPr>
                <p:spPr>
                  <a:xfrm>
                    <a:off x="2267744" y="3897052"/>
                    <a:ext cx="396044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06610199-8C46-47E3-B63B-0A16E278256D}"/>
                      </a:ext>
                    </a:extLst>
                  </p:cNvPr>
                  <p:cNvSpPr/>
                  <p:nvPr/>
                </p:nvSpPr>
                <p:spPr>
                  <a:xfrm>
                    <a:off x="2663788" y="3843046"/>
                    <a:ext cx="108012" cy="126014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75ED5C13-684F-43B6-A44A-A2E3E03D06CB}"/>
                    </a:ext>
                  </a:extLst>
                </p:cNvPr>
                <p:cNvSpPr txBox="1"/>
                <p:nvPr/>
              </p:nvSpPr>
              <p:spPr>
                <a:xfrm>
                  <a:off x="1618357" y="3307052"/>
                  <a:ext cx="15653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1,000 Ohms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552A5526-E488-4C2B-88D0-61AAFA4B308E}"/>
                  </a:ext>
                </a:extLst>
              </p:cNvPr>
              <p:cNvGrpSpPr/>
              <p:nvPr/>
            </p:nvGrpSpPr>
            <p:grpSpPr>
              <a:xfrm>
                <a:off x="6947447" y="1985664"/>
                <a:ext cx="1678422" cy="842000"/>
                <a:chOff x="1259632" y="3271076"/>
                <a:chExt cx="1678422" cy="842000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2A77547B-F417-429D-B278-48D38519DF34}"/>
                    </a:ext>
                  </a:extLst>
                </p:cNvPr>
                <p:cNvGrpSpPr/>
                <p:nvPr/>
              </p:nvGrpSpPr>
              <p:grpSpPr>
                <a:xfrm>
                  <a:off x="1259632" y="3681028"/>
                  <a:ext cx="1426917" cy="432048"/>
                  <a:chOff x="1259632" y="3681028"/>
                  <a:chExt cx="1426917" cy="432048"/>
                </a:xfrm>
              </p:grpSpPr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BA78F700-E6AE-46B1-884E-B69B2E0B7A0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23728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1A357113-251E-4C46-9BA2-79E63F78A948}"/>
                      </a:ext>
                    </a:extLst>
                  </p:cNvPr>
                  <p:cNvCxnSpPr/>
                  <p:nvPr/>
                </p:nvCxnSpPr>
                <p:spPr>
                  <a:xfrm>
                    <a:off x="1367644" y="3861048"/>
                    <a:ext cx="396044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ADABB0B5-43EA-4CA5-862A-6BFCA6FC8F84}"/>
                      </a:ext>
                    </a:extLst>
                  </p:cNvPr>
                  <p:cNvCxnSpPr/>
                  <p:nvPr/>
                </p:nvCxnSpPr>
                <p:spPr>
                  <a:xfrm>
                    <a:off x="1763688" y="3861048"/>
                    <a:ext cx="72008" cy="25202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5654DE1E-979E-4FAF-8AF4-DD4930261BC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835696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791A06CD-F9C0-471A-8C38-3CEED487AFAF}"/>
                      </a:ext>
                    </a:extLst>
                  </p:cNvPr>
                  <p:cNvCxnSpPr/>
                  <p:nvPr/>
                </p:nvCxnSpPr>
                <p:spPr>
                  <a:xfrm>
                    <a:off x="1907704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E9BC56D2-D3CA-4516-B465-5A3876F2355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9712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9A27D3CA-E626-4A5C-9261-9415170B23E2}"/>
                      </a:ext>
                    </a:extLst>
                  </p:cNvPr>
                  <p:cNvCxnSpPr/>
                  <p:nvPr/>
                </p:nvCxnSpPr>
                <p:spPr>
                  <a:xfrm>
                    <a:off x="2051720" y="3681028"/>
                    <a:ext cx="72008" cy="432048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399B46CF-12DA-4AE2-9B93-69CD45CBBC7C}"/>
                      </a:ext>
                    </a:extLst>
                  </p:cNvPr>
                  <p:cNvCxnSpPr/>
                  <p:nvPr/>
                </p:nvCxnSpPr>
                <p:spPr>
                  <a:xfrm>
                    <a:off x="2195736" y="3681028"/>
                    <a:ext cx="72008" cy="216024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22BD5113-3767-48A8-AE96-EFABF64EA5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53889" y="3897052"/>
                    <a:ext cx="432660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84926FF8-11AA-4934-BF11-695FC9C6A33E}"/>
                      </a:ext>
                    </a:extLst>
                  </p:cNvPr>
                  <p:cNvSpPr/>
                  <p:nvPr/>
                </p:nvSpPr>
                <p:spPr>
                  <a:xfrm>
                    <a:off x="1259632" y="3794686"/>
                    <a:ext cx="108012" cy="12601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5A39823-9314-438D-9183-D6EA6E4F22F8}"/>
                    </a:ext>
                  </a:extLst>
                </p:cNvPr>
                <p:cNvSpPr txBox="1"/>
                <p:nvPr/>
              </p:nvSpPr>
              <p:spPr>
                <a:xfrm>
                  <a:off x="1583668" y="3271076"/>
                  <a:ext cx="13543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2,000 Ohms</a:t>
                  </a:r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70F0E-1C15-442D-B7F2-047223BE100B}"/>
                </a:ext>
              </a:extLst>
            </p:cNvPr>
            <p:cNvGrpSpPr/>
            <p:nvPr/>
          </p:nvGrpSpPr>
          <p:grpSpPr>
            <a:xfrm rot="16200000">
              <a:off x="3701646" y="3654416"/>
              <a:ext cx="786999" cy="3533477"/>
              <a:chOff x="5472100" y="333221"/>
              <a:chExt cx="834752" cy="378397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F533F07A-B4B0-4B9C-A1EC-2E538832993C}"/>
                  </a:ext>
                </a:extLst>
              </p:cNvPr>
              <p:cNvGrpSpPr/>
              <p:nvPr/>
            </p:nvGrpSpPr>
            <p:grpSpPr>
              <a:xfrm>
                <a:off x="5472100" y="333221"/>
                <a:ext cx="533400" cy="3783979"/>
                <a:chOff x="6378860" y="1278035"/>
                <a:chExt cx="533400" cy="3783979"/>
              </a:xfrm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5A97E041-0552-4C26-894B-647AE14669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5854304" y="4292095"/>
                  <a:ext cx="1539839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9C26A4CB-7405-4D59-9DCC-68355D18D231}"/>
                    </a:ext>
                  </a:extLst>
                </p:cNvPr>
                <p:cNvGrpSpPr/>
                <p:nvPr/>
              </p:nvGrpSpPr>
              <p:grpSpPr>
                <a:xfrm>
                  <a:off x="6378860" y="2924944"/>
                  <a:ext cx="533400" cy="594556"/>
                  <a:chOff x="6378860" y="2924944"/>
                  <a:chExt cx="533400" cy="594556"/>
                </a:xfrm>
              </p:grpSpPr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881F9CF2-F9B1-48E4-87C2-F7D34112C0FA}"/>
                      </a:ext>
                    </a:extLst>
                  </p:cNvPr>
                  <p:cNvCxnSpPr/>
                  <p:nvPr/>
                </p:nvCxnSpPr>
                <p:spPr>
                  <a:xfrm>
                    <a:off x="6378860" y="2924944"/>
                    <a:ext cx="5334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619E2228-8826-4654-88CA-A9DC3E203AC7}"/>
                      </a:ext>
                    </a:extLst>
                  </p:cNvPr>
                  <p:cNvCxnSpPr/>
                  <p:nvPr/>
                </p:nvCxnSpPr>
                <p:spPr>
                  <a:xfrm>
                    <a:off x="6378860" y="3153544"/>
                    <a:ext cx="5334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2A766F4C-6B80-4B6C-BC97-D2B94B6B73DE}"/>
                      </a:ext>
                    </a:extLst>
                  </p:cNvPr>
                  <p:cNvCxnSpPr/>
                  <p:nvPr/>
                </p:nvCxnSpPr>
                <p:spPr>
                  <a:xfrm>
                    <a:off x="6378860" y="3382144"/>
                    <a:ext cx="5334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06C7BCE4-1528-4562-8B8F-3C823D5D8DD0}"/>
                      </a:ext>
                    </a:extLst>
                  </p:cNvPr>
                  <p:cNvCxnSpPr/>
                  <p:nvPr/>
                </p:nvCxnSpPr>
                <p:spPr>
                  <a:xfrm>
                    <a:off x="6493160" y="3051448"/>
                    <a:ext cx="2667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>
                    <a:extLst>
                      <a:ext uri="{FF2B5EF4-FFF2-40B4-BE49-F238E27FC236}">
                        <a16:creationId xmlns:a16="http://schemas.microsoft.com/office/drawing/2014/main" id="{4F941D7B-4131-4589-9833-86A0950CA8AD}"/>
                      </a:ext>
                    </a:extLst>
                  </p:cNvPr>
                  <p:cNvCxnSpPr/>
                  <p:nvPr/>
                </p:nvCxnSpPr>
                <p:spPr>
                  <a:xfrm>
                    <a:off x="6498468" y="3267472"/>
                    <a:ext cx="2667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9A68FF97-0E6A-4578-8839-6C24ADF2F446}"/>
                      </a:ext>
                    </a:extLst>
                  </p:cNvPr>
                  <p:cNvCxnSpPr/>
                  <p:nvPr/>
                </p:nvCxnSpPr>
                <p:spPr>
                  <a:xfrm>
                    <a:off x="6498468" y="3519500"/>
                    <a:ext cx="266700" cy="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832F0534-1818-4D8B-BC8B-E5C725925E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5815106" y="2087157"/>
                  <a:ext cx="1628909" cy="1066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174BBD-BDEE-40C7-A2F8-8C16B9637621}"/>
                  </a:ext>
                </a:extLst>
              </p:cNvPr>
              <p:cNvSpPr txBox="1"/>
              <p:nvPr/>
            </p:nvSpPr>
            <p:spPr>
              <a:xfrm>
                <a:off x="5760132" y="1628800"/>
                <a:ext cx="546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8500D5A-1698-492D-BCC7-6BD33AAB2F11}"/>
                </a:ext>
              </a:extLst>
            </p:cNvPr>
            <p:cNvCxnSpPr>
              <a:cxnSpLocks/>
            </p:cNvCxnSpPr>
            <p:nvPr/>
          </p:nvCxnSpPr>
          <p:spPr>
            <a:xfrm>
              <a:off x="5835589" y="4777916"/>
              <a:ext cx="8906" cy="8032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81F007E-D4D0-44FE-BFA3-EA55288BA6AA}"/>
                </a:ext>
              </a:extLst>
            </p:cNvPr>
            <p:cNvCxnSpPr>
              <a:cxnSpLocks/>
            </p:cNvCxnSpPr>
            <p:nvPr/>
          </p:nvCxnSpPr>
          <p:spPr>
            <a:xfrm>
              <a:off x="2343324" y="4703617"/>
              <a:ext cx="0" cy="8544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8EEFE8D-2278-427A-80E7-06973936814B}"/>
                </a:ext>
              </a:extLst>
            </p:cNvPr>
            <p:cNvSpPr txBox="1"/>
            <p:nvPr/>
          </p:nvSpPr>
          <p:spPr>
            <a:xfrm>
              <a:off x="3540952" y="5914101"/>
              <a:ext cx="1354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6.0 Volts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D9D6508-6D76-42EA-9B9C-FE7B82AC8A8A}"/>
              </a:ext>
            </a:extLst>
          </p:cNvPr>
          <p:cNvSpPr txBox="1"/>
          <p:nvPr/>
        </p:nvSpPr>
        <p:spPr>
          <a:xfrm>
            <a:off x="5492020" y="2222012"/>
            <a:ext cx="58409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First, it is necessary to determine the total resistance in the circuit.  For help, review the </a:t>
            </a:r>
            <a:r>
              <a:rPr lang="en-US" dirty="0" err="1"/>
              <a:t>LabRat</a:t>
            </a:r>
            <a:r>
              <a:rPr lang="en-US" dirty="0"/>
              <a:t> module on RESISTANCE.</a:t>
            </a:r>
          </a:p>
          <a:p>
            <a:endParaRPr lang="en-US" b="1" dirty="0"/>
          </a:p>
          <a:p>
            <a:r>
              <a:rPr lang="en-US" dirty="0"/>
              <a:t>R</a:t>
            </a:r>
            <a:r>
              <a:rPr lang="en-US" baseline="-25000" dirty="0"/>
              <a:t>total</a:t>
            </a:r>
            <a:r>
              <a:rPr lang="en-US" dirty="0"/>
              <a:t>   =   1,000 Ohms  +  2,000 Ohms   =   3,000 Ohms</a:t>
            </a:r>
          </a:p>
          <a:p>
            <a:endParaRPr lang="en-US" b="1" dirty="0"/>
          </a:p>
          <a:p>
            <a:r>
              <a:rPr lang="en-US" b="1" dirty="0"/>
              <a:t>V =  IR</a:t>
            </a:r>
          </a:p>
          <a:p>
            <a:endParaRPr lang="en-US" dirty="0"/>
          </a:p>
          <a:p>
            <a:r>
              <a:rPr lang="en-US" dirty="0"/>
              <a:t>            V	               6.0 V</a:t>
            </a:r>
          </a:p>
          <a:p>
            <a:r>
              <a:rPr lang="en-US" dirty="0"/>
              <a:t>I  =    ------   =    ----------------   =    </a:t>
            </a:r>
            <a:r>
              <a:rPr lang="en-US" b="1" dirty="0"/>
              <a:t>0.002  Amps</a:t>
            </a:r>
          </a:p>
          <a:p>
            <a:r>
              <a:rPr lang="en-US" dirty="0"/>
              <a:t>            R	          3000 Ohms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6620437D-AE94-434A-AC3A-3FE98E0EEAA7}"/>
              </a:ext>
            </a:extLst>
          </p:cNvPr>
          <p:cNvSpPr txBox="1">
            <a:spLocks/>
          </p:cNvSpPr>
          <p:nvPr/>
        </p:nvSpPr>
        <p:spPr>
          <a:xfrm>
            <a:off x="2009307" y="470842"/>
            <a:ext cx="8256733" cy="5856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+mn-lt"/>
              </a:rPr>
              <a:t>What is the current running though the circuit shown below?</a:t>
            </a:r>
          </a:p>
        </p:txBody>
      </p:sp>
    </p:spTree>
    <p:extLst>
      <p:ext uri="{BB962C8B-B14F-4D97-AF65-F5344CB8AC3E}">
        <p14:creationId xmlns:p14="http://schemas.microsoft.com/office/powerpoint/2010/main" val="249344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44405D-24AF-4C6D-844F-DB9811B3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E1AF-4B98-46E0-B9A5-655E3FA2D7F2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477640-5A46-4EA3-9811-7E652F23B374}"/>
              </a:ext>
            </a:extLst>
          </p:cNvPr>
          <p:cNvSpPr txBox="1">
            <a:spLocks/>
          </p:cNvSpPr>
          <p:nvPr/>
        </p:nvSpPr>
        <p:spPr>
          <a:xfrm>
            <a:off x="2009307" y="470842"/>
            <a:ext cx="8256733" cy="11501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+mn-lt"/>
              </a:rPr>
              <a:t>What is the current running though a 0.1 Ohm wire connected directly to the terminals of a 12V car battery?  What do you think will happen to the wire?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3013DDE-FD1F-4232-8D32-E30DC41792BE}"/>
              </a:ext>
            </a:extLst>
          </p:cNvPr>
          <p:cNvGrpSpPr/>
          <p:nvPr/>
        </p:nvGrpSpPr>
        <p:grpSpPr>
          <a:xfrm>
            <a:off x="540725" y="2836880"/>
            <a:ext cx="3992382" cy="2580572"/>
            <a:chOff x="2009307" y="2537817"/>
            <a:chExt cx="3992382" cy="258057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23DC225-9052-4B33-A5DD-4C5BC9BAA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9307" y="2537817"/>
              <a:ext cx="3080038" cy="2580572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C86288C-A34C-40DF-B6E5-26BF5FD97973}"/>
                </a:ext>
              </a:extLst>
            </p:cNvPr>
            <p:cNvSpPr/>
            <p:nvPr/>
          </p:nvSpPr>
          <p:spPr>
            <a:xfrm>
              <a:off x="2987724" y="2604655"/>
              <a:ext cx="3013965" cy="2396836"/>
            </a:xfrm>
            <a:custGeom>
              <a:avLst/>
              <a:gdLst>
                <a:gd name="connsiteX0" fmla="*/ 1362603 w 3013965"/>
                <a:gd name="connsiteY0" fmla="*/ 540327 h 2396836"/>
                <a:gd name="connsiteX1" fmla="*/ 1528858 w 3013965"/>
                <a:gd name="connsiteY1" fmla="*/ 526472 h 2396836"/>
                <a:gd name="connsiteX2" fmla="*/ 1598131 w 3013965"/>
                <a:gd name="connsiteY2" fmla="*/ 484909 h 2396836"/>
                <a:gd name="connsiteX3" fmla="*/ 1639694 w 3013965"/>
                <a:gd name="connsiteY3" fmla="*/ 471054 h 2396836"/>
                <a:gd name="connsiteX4" fmla="*/ 1708967 w 3013965"/>
                <a:gd name="connsiteY4" fmla="*/ 387927 h 2396836"/>
                <a:gd name="connsiteX5" fmla="*/ 1792094 w 3013965"/>
                <a:gd name="connsiteY5" fmla="*/ 277090 h 2396836"/>
                <a:gd name="connsiteX6" fmla="*/ 1805949 w 3013965"/>
                <a:gd name="connsiteY6" fmla="*/ 235527 h 2396836"/>
                <a:gd name="connsiteX7" fmla="*/ 1958349 w 3013965"/>
                <a:gd name="connsiteY7" fmla="*/ 69272 h 2396836"/>
                <a:gd name="connsiteX8" fmla="*/ 1999912 w 3013965"/>
                <a:gd name="connsiteY8" fmla="*/ 27709 h 2396836"/>
                <a:gd name="connsiteX9" fmla="*/ 2138458 w 3013965"/>
                <a:gd name="connsiteY9" fmla="*/ 0 h 2396836"/>
                <a:gd name="connsiteX10" fmla="*/ 2304712 w 3013965"/>
                <a:gd name="connsiteY10" fmla="*/ 41563 h 2396836"/>
                <a:gd name="connsiteX11" fmla="*/ 2360131 w 3013965"/>
                <a:gd name="connsiteY11" fmla="*/ 124690 h 2396836"/>
                <a:gd name="connsiteX12" fmla="*/ 2387840 w 3013965"/>
                <a:gd name="connsiteY12" fmla="*/ 221672 h 2396836"/>
                <a:gd name="connsiteX13" fmla="*/ 2373985 w 3013965"/>
                <a:gd name="connsiteY13" fmla="*/ 332509 h 2396836"/>
                <a:gd name="connsiteX14" fmla="*/ 2346276 w 3013965"/>
                <a:gd name="connsiteY14" fmla="*/ 484909 h 2396836"/>
                <a:gd name="connsiteX15" fmla="*/ 2360131 w 3013965"/>
                <a:gd name="connsiteY15" fmla="*/ 609600 h 2396836"/>
                <a:gd name="connsiteX16" fmla="*/ 2443258 w 3013965"/>
                <a:gd name="connsiteY16" fmla="*/ 678872 h 2396836"/>
                <a:gd name="connsiteX17" fmla="*/ 2540240 w 3013965"/>
                <a:gd name="connsiteY17" fmla="*/ 748145 h 2396836"/>
                <a:gd name="connsiteX18" fmla="*/ 2581803 w 3013965"/>
                <a:gd name="connsiteY18" fmla="*/ 762000 h 2396836"/>
                <a:gd name="connsiteX19" fmla="*/ 2623367 w 3013965"/>
                <a:gd name="connsiteY19" fmla="*/ 789709 h 2396836"/>
                <a:gd name="connsiteX20" fmla="*/ 2678785 w 3013965"/>
                <a:gd name="connsiteY20" fmla="*/ 817418 h 2396836"/>
                <a:gd name="connsiteX21" fmla="*/ 2775767 w 3013965"/>
                <a:gd name="connsiteY21" fmla="*/ 886690 h 2396836"/>
                <a:gd name="connsiteX22" fmla="*/ 2858894 w 3013965"/>
                <a:gd name="connsiteY22" fmla="*/ 942109 h 2396836"/>
                <a:gd name="connsiteX23" fmla="*/ 2900458 w 3013965"/>
                <a:gd name="connsiteY23" fmla="*/ 983672 h 2396836"/>
                <a:gd name="connsiteX24" fmla="*/ 2969731 w 3013965"/>
                <a:gd name="connsiteY24" fmla="*/ 1066800 h 2396836"/>
                <a:gd name="connsiteX25" fmla="*/ 2997440 w 3013965"/>
                <a:gd name="connsiteY25" fmla="*/ 1205345 h 2396836"/>
                <a:gd name="connsiteX26" fmla="*/ 3011294 w 3013965"/>
                <a:gd name="connsiteY26" fmla="*/ 1260763 h 2396836"/>
                <a:gd name="connsiteX27" fmla="*/ 2942021 w 3013965"/>
                <a:gd name="connsiteY27" fmla="*/ 1759527 h 2396836"/>
                <a:gd name="connsiteX28" fmla="*/ 2914312 w 3013965"/>
                <a:gd name="connsiteY28" fmla="*/ 1801090 h 2396836"/>
                <a:gd name="connsiteX29" fmla="*/ 2900458 w 3013965"/>
                <a:gd name="connsiteY29" fmla="*/ 1842654 h 2396836"/>
                <a:gd name="connsiteX30" fmla="*/ 2817331 w 3013965"/>
                <a:gd name="connsiteY30" fmla="*/ 1953490 h 2396836"/>
                <a:gd name="connsiteX31" fmla="*/ 2761912 w 3013965"/>
                <a:gd name="connsiteY31" fmla="*/ 1981200 h 2396836"/>
                <a:gd name="connsiteX32" fmla="*/ 2720349 w 3013965"/>
                <a:gd name="connsiteY32" fmla="*/ 2008909 h 2396836"/>
                <a:gd name="connsiteX33" fmla="*/ 2609512 w 3013965"/>
                <a:gd name="connsiteY33" fmla="*/ 2036618 h 2396836"/>
                <a:gd name="connsiteX34" fmla="*/ 2443258 w 3013965"/>
                <a:gd name="connsiteY34" fmla="*/ 2022763 h 2396836"/>
                <a:gd name="connsiteX35" fmla="*/ 2387840 w 3013965"/>
                <a:gd name="connsiteY35" fmla="*/ 1981200 h 2396836"/>
                <a:gd name="connsiteX36" fmla="*/ 2304712 w 3013965"/>
                <a:gd name="connsiteY36" fmla="*/ 1939636 h 2396836"/>
                <a:gd name="connsiteX37" fmla="*/ 2221585 w 3013965"/>
                <a:gd name="connsiteY37" fmla="*/ 1911927 h 2396836"/>
                <a:gd name="connsiteX38" fmla="*/ 2180021 w 3013965"/>
                <a:gd name="connsiteY38" fmla="*/ 1884218 h 2396836"/>
                <a:gd name="connsiteX39" fmla="*/ 2124603 w 3013965"/>
                <a:gd name="connsiteY39" fmla="*/ 1856509 h 2396836"/>
                <a:gd name="connsiteX40" fmla="*/ 1958349 w 3013965"/>
                <a:gd name="connsiteY40" fmla="*/ 1814945 h 2396836"/>
                <a:gd name="connsiteX41" fmla="*/ 1750531 w 3013965"/>
                <a:gd name="connsiteY41" fmla="*/ 1828800 h 2396836"/>
                <a:gd name="connsiteX42" fmla="*/ 1722821 w 3013965"/>
                <a:gd name="connsiteY42" fmla="*/ 1856509 h 2396836"/>
                <a:gd name="connsiteX43" fmla="*/ 1681258 w 3013965"/>
                <a:gd name="connsiteY43" fmla="*/ 1870363 h 2396836"/>
                <a:gd name="connsiteX44" fmla="*/ 1584276 w 3013965"/>
                <a:gd name="connsiteY44" fmla="*/ 1953490 h 2396836"/>
                <a:gd name="connsiteX45" fmla="*/ 1528858 w 3013965"/>
                <a:gd name="connsiteY45" fmla="*/ 1981200 h 2396836"/>
                <a:gd name="connsiteX46" fmla="*/ 1459585 w 3013965"/>
                <a:gd name="connsiteY46" fmla="*/ 2022763 h 2396836"/>
                <a:gd name="connsiteX47" fmla="*/ 1334894 w 3013965"/>
                <a:gd name="connsiteY47" fmla="*/ 2092036 h 2396836"/>
                <a:gd name="connsiteX48" fmla="*/ 1224058 w 3013965"/>
                <a:gd name="connsiteY48" fmla="*/ 2161309 h 2396836"/>
                <a:gd name="connsiteX49" fmla="*/ 1140931 w 3013965"/>
                <a:gd name="connsiteY49" fmla="*/ 2202872 h 2396836"/>
                <a:gd name="connsiteX50" fmla="*/ 988531 w 3013965"/>
                <a:gd name="connsiteY50" fmla="*/ 2286000 h 2396836"/>
                <a:gd name="connsiteX51" fmla="*/ 919258 w 3013965"/>
                <a:gd name="connsiteY51" fmla="*/ 2313709 h 2396836"/>
                <a:gd name="connsiteX52" fmla="*/ 863840 w 3013965"/>
                <a:gd name="connsiteY52" fmla="*/ 2341418 h 2396836"/>
                <a:gd name="connsiteX53" fmla="*/ 766858 w 3013965"/>
                <a:gd name="connsiteY53" fmla="*/ 2369127 h 2396836"/>
                <a:gd name="connsiteX54" fmla="*/ 656021 w 3013965"/>
                <a:gd name="connsiteY54" fmla="*/ 2396836 h 2396836"/>
                <a:gd name="connsiteX55" fmla="*/ 268094 w 3013965"/>
                <a:gd name="connsiteY55" fmla="*/ 2382981 h 2396836"/>
                <a:gd name="connsiteX56" fmla="*/ 198821 w 3013965"/>
                <a:gd name="connsiteY56" fmla="*/ 2369127 h 2396836"/>
                <a:gd name="connsiteX57" fmla="*/ 129549 w 3013965"/>
                <a:gd name="connsiteY57" fmla="*/ 2286000 h 2396836"/>
                <a:gd name="connsiteX58" fmla="*/ 101840 w 3013965"/>
                <a:gd name="connsiteY58" fmla="*/ 2258290 h 2396836"/>
                <a:gd name="connsiteX59" fmla="*/ 60276 w 3013965"/>
                <a:gd name="connsiteY59" fmla="*/ 2133600 h 2396836"/>
                <a:gd name="connsiteX60" fmla="*/ 32567 w 3013965"/>
                <a:gd name="connsiteY60" fmla="*/ 2050472 h 2396836"/>
                <a:gd name="connsiteX61" fmla="*/ 18712 w 3013965"/>
                <a:gd name="connsiteY61" fmla="*/ 2008909 h 2396836"/>
                <a:gd name="connsiteX62" fmla="*/ 18712 w 3013965"/>
                <a:gd name="connsiteY62" fmla="*/ 1440872 h 2396836"/>
                <a:gd name="connsiteX63" fmla="*/ 115694 w 3013965"/>
                <a:gd name="connsiteY63" fmla="*/ 1288472 h 2396836"/>
                <a:gd name="connsiteX64" fmla="*/ 143403 w 3013965"/>
                <a:gd name="connsiteY64" fmla="*/ 1246909 h 2396836"/>
                <a:gd name="connsiteX65" fmla="*/ 268094 w 3013965"/>
                <a:gd name="connsiteY65" fmla="*/ 1177636 h 2396836"/>
                <a:gd name="connsiteX66" fmla="*/ 337367 w 3013965"/>
                <a:gd name="connsiteY66" fmla="*/ 1136072 h 239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013965" h="2396836">
                  <a:moveTo>
                    <a:pt x="1362603" y="540327"/>
                  </a:moveTo>
                  <a:cubicBezTo>
                    <a:pt x="1418021" y="535709"/>
                    <a:pt x="1474726" y="539209"/>
                    <a:pt x="1528858" y="526472"/>
                  </a:cubicBezTo>
                  <a:cubicBezTo>
                    <a:pt x="1555071" y="520304"/>
                    <a:pt x="1574046" y="496952"/>
                    <a:pt x="1598131" y="484909"/>
                  </a:cubicBezTo>
                  <a:cubicBezTo>
                    <a:pt x="1611193" y="478378"/>
                    <a:pt x="1625840" y="475672"/>
                    <a:pt x="1639694" y="471054"/>
                  </a:cubicBezTo>
                  <a:cubicBezTo>
                    <a:pt x="1764969" y="377096"/>
                    <a:pt x="1651017" y="478990"/>
                    <a:pt x="1708967" y="387927"/>
                  </a:cubicBezTo>
                  <a:cubicBezTo>
                    <a:pt x="1733761" y="348965"/>
                    <a:pt x="1792094" y="277090"/>
                    <a:pt x="1792094" y="277090"/>
                  </a:cubicBezTo>
                  <a:cubicBezTo>
                    <a:pt x="1796712" y="263236"/>
                    <a:pt x="1798703" y="248207"/>
                    <a:pt x="1805949" y="235527"/>
                  </a:cubicBezTo>
                  <a:cubicBezTo>
                    <a:pt x="1838356" y="178814"/>
                    <a:pt x="1922838" y="104783"/>
                    <a:pt x="1958349" y="69272"/>
                  </a:cubicBezTo>
                  <a:cubicBezTo>
                    <a:pt x="1972203" y="55418"/>
                    <a:pt x="1980699" y="31551"/>
                    <a:pt x="1999912" y="27709"/>
                  </a:cubicBezTo>
                  <a:lnTo>
                    <a:pt x="2138458" y="0"/>
                  </a:lnTo>
                  <a:cubicBezTo>
                    <a:pt x="2178393" y="4992"/>
                    <a:pt x="2266688" y="3540"/>
                    <a:pt x="2304712" y="41563"/>
                  </a:cubicBezTo>
                  <a:cubicBezTo>
                    <a:pt x="2328260" y="65111"/>
                    <a:pt x="2360131" y="124690"/>
                    <a:pt x="2360131" y="124690"/>
                  </a:cubicBezTo>
                  <a:cubicBezTo>
                    <a:pt x="2366663" y="144287"/>
                    <a:pt x="2387840" y="204280"/>
                    <a:pt x="2387840" y="221672"/>
                  </a:cubicBezTo>
                  <a:cubicBezTo>
                    <a:pt x="2387840" y="258905"/>
                    <a:pt x="2379251" y="295650"/>
                    <a:pt x="2373985" y="332509"/>
                  </a:cubicBezTo>
                  <a:cubicBezTo>
                    <a:pt x="2365120" y="394564"/>
                    <a:pt x="2358213" y="425226"/>
                    <a:pt x="2346276" y="484909"/>
                  </a:cubicBezTo>
                  <a:cubicBezTo>
                    <a:pt x="2350894" y="526473"/>
                    <a:pt x="2349988" y="569029"/>
                    <a:pt x="2360131" y="609600"/>
                  </a:cubicBezTo>
                  <a:cubicBezTo>
                    <a:pt x="2372384" y="658613"/>
                    <a:pt x="2406327" y="655790"/>
                    <a:pt x="2443258" y="678872"/>
                  </a:cubicBezTo>
                  <a:cubicBezTo>
                    <a:pt x="2468371" y="694568"/>
                    <a:pt x="2510922" y="733486"/>
                    <a:pt x="2540240" y="748145"/>
                  </a:cubicBezTo>
                  <a:cubicBezTo>
                    <a:pt x="2553302" y="754676"/>
                    <a:pt x="2568741" y="755469"/>
                    <a:pt x="2581803" y="762000"/>
                  </a:cubicBezTo>
                  <a:cubicBezTo>
                    <a:pt x="2596696" y="769447"/>
                    <a:pt x="2608910" y="781448"/>
                    <a:pt x="2623367" y="789709"/>
                  </a:cubicBezTo>
                  <a:cubicBezTo>
                    <a:pt x="2641299" y="799956"/>
                    <a:pt x="2660853" y="807171"/>
                    <a:pt x="2678785" y="817418"/>
                  </a:cubicBezTo>
                  <a:cubicBezTo>
                    <a:pt x="2713818" y="837437"/>
                    <a:pt x="2742728" y="863563"/>
                    <a:pt x="2775767" y="886690"/>
                  </a:cubicBezTo>
                  <a:cubicBezTo>
                    <a:pt x="2803049" y="905788"/>
                    <a:pt x="2835345" y="918561"/>
                    <a:pt x="2858894" y="942109"/>
                  </a:cubicBezTo>
                  <a:cubicBezTo>
                    <a:pt x="2872749" y="955963"/>
                    <a:pt x="2887707" y="968796"/>
                    <a:pt x="2900458" y="983672"/>
                  </a:cubicBezTo>
                  <a:cubicBezTo>
                    <a:pt x="2999267" y="1098949"/>
                    <a:pt x="2897742" y="994811"/>
                    <a:pt x="2969731" y="1066800"/>
                  </a:cubicBezTo>
                  <a:cubicBezTo>
                    <a:pt x="2998183" y="1152157"/>
                    <a:pt x="2971969" y="1065253"/>
                    <a:pt x="2997440" y="1205345"/>
                  </a:cubicBezTo>
                  <a:cubicBezTo>
                    <a:pt x="3000846" y="1224079"/>
                    <a:pt x="3006676" y="1242290"/>
                    <a:pt x="3011294" y="1260763"/>
                  </a:cubicBezTo>
                  <a:cubicBezTo>
                    <a:pt x="2978326" y="1788248"/>
                    <a:pt x="3073023" y="1576126"/>
                    <a:pt x="2942021" y="1759527"/>
                  </a:cubicBezTo>
                  <a:cubicBezTo>
                    <a:pt x="2932343" y="1773076"/>
                    <a:pt x="2923548" y="1787236"/>
                    <a:pt x="2914312" y="1801090"/>
                  </a:cubicBezTo>
                  <a:cubicBezTo>
                    <a:pt x="2909694" y="1814945"/>
                    <a:pt x="2908298" y="1830333"/>
                    <a:pt x="2900458" y="1842654"/>
                  </a:cubicBezTo>
                  <a:cubicBezTo>
                    <a:pt x="2875664" y="1881616"/>
                    <a:pt x="2858637" y="1932837"/>
                    <a:pt x="2817331" y="1953490"/>
                  </a:cubicBezTo>
                  <a:cubicBezTo>
                    <a:pt x="2798858" y="1962727"/>
                    <a:pt x="2779844" y="1970953"/>
                    <a:pt x="2761912" y="1981200"/>
                  </a:cubicBezTo>
                  <a:cubicBezTo>
                    <a:pt x="2747455" y="1989461"/>
                    <a:pt x="2735242" y="2001463"/>
                    <a:pt x="2720349" y="2008909"/>
                  </a:cubicBezTo>
                  <a:cubicBezTo>
                    <a:pt x="2691951" y="2023108"/>
                    <a:pt x="2635854" y="2031349"/>
                    <a:pt x="2609512" y="2036618"/>
                  </a:cubicBezTo>
                  <a:cubicBezTo>
                    <a:pt x="2554094" y="2032000"/>
                    <a:pt x="2497208" y="2036250"/>
                    <a:pt x="2443258" y="2022763"/>
                  </a:cubicBezTo>
                  <a:cubicBezTo>
                    <a:pt x="2420857" y="2017163"/>
                    <a:pt x="2407640" y="1993080"/>
                    <a:pt x="2387840" y="1981200"/>
                  </a:cubicBezTo>
                  <a:cubicBezTo>
                    <a:pt x="2361275" y="1965261"/>
                    <a:pt x="2333309" y="1951551"/>
                    <a:pt x="2304712" y="1939636"/>
                  </a:cubicBezTo>
                  <a:cubicBezTo>
                    <a:pt x="2277751" y="1928402"/>
                    <a:pt x="2248275" y="1923789"/>
                    <a:pt x="2221585" y="1911927"/>
                  </a:cubicBezTo>
                  <a:cubicBezTo>
                    <a:pt x="2206369" y="1905164"/>
                    <a:pt x="2194478" y="1892479"/>
                    <a:pt x="2180021" y="1884218"/>
                  </a:cubicBezTo>
                  <a:cubicBezTo>
                    <a:pt x="2162089" y="1873971"/>
                    <a:pt x="2143779" y="1864179"/>
                    <a:pt x="2124603" y="1856509"/>
                  </a:cubicBezTo>
                  <a:cubicBezTo>
                    <a:pt x="2046192" y="1825145"/>
                    <a:pt x="2040120" y="1828574"/>
                    <a:pt x="1958349" y="1814945"/>
                  </a:cubicBezTo>
                  <a:cubicBezTo>
                    <a:pt x="1889076" y="1819563"/>
                    <a:pt x="1818901" y="1816735"/>
                    <a:pt x="1750531" y="1828800"/>
                  </a:cubicBezTo>
                  <a:cubicBezTo>
                    <a:pt x="1737667" y="1831070"/>
                    <a:pt x="1734022" y="1849789"/>
                    <a:pt x="1722821" y="1856509"/>
                  </a:cubicBezTo>
                  <a:cubicBezTo>
                    <a:pt x="1710298" y="1864022"/>
                    <a:pt x="1695112" y="1865745"/>
                    <a:pt x="1681258" y="1870363"/>
                  </a:cubicBezTo>
                  <a:cubicBezTo>
                    <a:pt x="1643473" y="1908148"/>
                    <a:pt x="1631674" y="1923866"/>
                    <a:pt x="1584276" y="1953490"/>
                  </a:cubicBezTo>
                  <a:cubicBezTo>
                    <a:pt x="1566762" y="1964436"/>
                    <a:pt x="1546912" y="1971170"/>
                    <a:pt x="1528858" y="1981200"/>
                  </a:cubicBezTo>
                  <a:cubicBezTo>
                    <a:pt x="1505318" y="1994278"/>
                    <a:pt x="1481991" y="2007826"/>
                    <a:pt x="1459585" y="2022763"/>
                  </a:cubicBezTo>
                  <a:cubicBezTo>
                    <a:pt x="1360732" y="2088664"/>
                    <a:pt x="1450959" y="2045611"/>
                    <a:pt x="1334894" y="2092036"/>
                  </a:cubicBezTo>
                  <a:cubicBezTo>
                    <a:pt x="1261965" y="2164967"/>
                    <a:pt x="1329015" y="2108831"/>
                    <a:pt x="1224058" y="2161309"/>
                  </a:cubicBezTo>
                  <a:cubicBezTo>
                    <a:pt x="1116630" y="2215022"/>
                    <a:pt x="1245399" y="2168050"/>
                    <a:pt x="1140931" y="2202872"/>
                  </a:cubicBezTo>
                  <a:cubicBezTo>
                    <a:pt x="1084007" y="2240821"/>
                    <a:pt x="1067105" y="2254571"/>
                    <a:pt x="988531" y="2286000"/>
                  </a:cubicBezTo>
                  <a:cubicBezTo>
                    <a:pt x="965440" y="2295236"/>
                    <a:pt x="941984" y="2303608"/>
                    <a:pt x="919258" y="2313709"/>
                  </a:cubicBezTo>
                  <a:cubicBezTo>
                    <a:pt x="900385" y="2322097"/>
                    <a:pt x="882823" y="2333282"/>
                    <a:pt x="863840" y="2341418"/>
                  </a:cubicBezTo>
                  <a:cubicBezTo>
                    <a:pt x="830630" y="2355651"/>
                    <a:pt x="801999" y="2359087"/>
                    <a:pt x="766858" y="2369127"/>
                  </a:cubicBezTo>
                  <a:cubicBezTo>
                    <a:pt x="667460" y="2397526"/>
                    <a:pt x="796847" y="2368670"/>
                    <a:pt x="656021" y="2396836"/>
                  </a:cubicBezTo>
                  <a:cubicBezTo>
                    <a:pt x="526712" y="2392218"/>
                    <a:pt x="397248" y="2390809"/>
                    <a:pt x="268094" y="2382981"/>
                  </a:cubicBezTo>
                  <a:cubicBezTo>
                    <a:pt x="244589" y="2381556"/>
                    <a:pt x="219883" y="2379658"/>
                    <a:pt x="198821" y="2369127"/>
                  </a:cubicBezTo>
                  <a:cubicBezTo>
                    <a:pt x="165914" y="2352673"/>
                    <a:pt x="150765" y="2312520"/>
                    <a:pt x="129549" y="2286000"/>
                  </a:cubicBezTo>
                  <a:cubicBezTo>
                    <a:pt x="121389" y="2275800"/>
                    <a:pt x="111076" y="2267527"/>
                    <a:pt x="101840" y="2258290"/>
                  </a:cubicBezTo>
                  <a:cubicBezTo>
                    <a:pt x="46284" y="2119401"/>
                    <a:pt x="96069" y="2252911"/>
                    <a:pt x="60276" y="2133600"/>
                  </a:cubicBezTo>
                  <a:cubicBezTo>
                    <a:pt x="51883" y="2105624"/>
                    <a:pt x="41804" y="2078181"/>
                    <a:pt x="32567" y="2050472"/>
                  </a:cubicBezTo>
                  <a:lnTo>
                    <a:pt x="18712" y="2008909"/>
                  </a:lnTo>
                  <a:cubicBezTo>
                    <a:pt x="2603" y="1799485"/>
                    <a:pt x="-13770" y="1674741"/>
                    <a:pt x="18712" y="1440872"/>
                  </a:cubicBezTo>
                  <a:cubicBezTo>
                    <a:pt x="32242" y="1343456"/>
                    <a:pt x="68949" y="1344566"/>
                    <a:pt x="115694" y="1288472"/>
                  </a:cubicBezTo>
                  <a:cubicBezTo>
                    <a:pt x="126354" y="1275680"/>
                    <a:pt x="130872" y="1257874"/>
                    <a:pt x="143403" y="1246909"/>
                  </a:cubicBezTo>
                  <a:cubicBezTo>
                    <a:pt x="202038" y="1195604"/>
                    <a:pt x="211006" y="1196665"/>
                    <a:pt x="268094" y="1177636"/>
                  </a:cubicBezTo>
                  <a:cubicBezTo>
                    <a:pt x="318250" y="1144199"/>
                    <a:pt x="294765" y="1157374"/>
                    <a:pt x="337367" y="1136072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6013C-DBE3-468D-AD13-7739E2133F7E}"/>
                </a:ext>
              </a:extLst>
            </p:cNvPr>
            <p:cNvSpPr txBox="1"/>
            <p:nvPr/>
          </p:nvSpPr>
          <p:spPr>
            <a:xfrm>
              <a:off x="2314107" y="2620945"/>
              <a:ext cx="978417" cy="37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 V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EE4C8C-1AA8-4981-A67C-CDD353E9FE93}"/>
                </a:ext>
              </a:extLst>
            </p:cNvPr>
            <p:cNvSpPr txBox="1"/>
            <p:nvPr/>
          </p:nvSpPr>
          <p:spPr>
            <a:xfrm>
              <a:off x="5023272" y="3802847"/>
              <a:ext cx="978417" cy="371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0.1 Ohm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F24EDF8-EFA2-4D1C-B79A-68CEF2DB2883}"/>
              </a:ext>
            </a:extLst>
          </p:cNvPr>
          <p:cNvSpPr txBox="1"/>
          <p:nvPr/>
        </p:nvSpPr>
        <p:spPr>
          <a:xfrm>
            <a:off x="5043055" y="1832035"/>
            <a:ext cx="673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 =  IR</a:t>
            </a:r>
          </a:p>
          <a:p>
            <a:endParaRPr lang="en-US" sz="2400" dirty="0"/>
          </a:p>
          <a:p>
            <a:r>
              <a:rPr lang="en-US" sz="2400" dirty="0"/>
              <a:t>            V	      12 V</a:t>
            </a:r>
          </a:p>
          <a:p>
            <a:r>
              <a:rPr lang="en-US" sz="2400" dirty="0"/>
              <a:t>I  =    ------   =    --------------   =   </a:t>
            </a:r>
            <a:r>
              <a:rPr lang="en-US" sz="2400" b="1" dirty="0"/>
              <a:t>120  Amps</a:t>
            </a:r>
          </a:p>
          <a:p>
            <a:r>
              <a:rPr lang="en-US" sz="2400" dirty="0"/>
              <a:t>            R	 0.1 Ohms</a:t>
            </a:r>
          </a:p>
          <a:p>
            <a:endParaRPr lang="en-US" sz="2400" dirty="0"/>
          </a:p>
          <a:p>
            <a:r>
              <a:rPr lang="en-US" sz="2400" dirty="0"/>
              <a:t>A car battery would not have any problem supplying this much current.  The wire will get very hot, very quickly, and will break – possibly bursting into flames in the process.  </a:t>
            </a:r>
          </a:p>
          <a:p>
            <a:endParaRPr lang="en-US" sz="2400" dirty="0"/>
          </a:p>
          <a:p>
            <a:r>
              <a:rPr lang="en-US" sz="2400" u="sng" dirty="0"/>
              <a:t>DO</a:t>
            </a:r>
            <a:r>
              <a:rPr lang="en-US" sz="2400" dirty="0"/>
              <a:t> </a:t>
            </a:r>
            <a:r>
              <a:rPr lang="en-US" sz="2400" u="sng" dirty="0"/>
              <a:t>NOT</a:t>
            </a:r>
            <a:r>
              <a:rPr lang="en-US" sz="2400" dirty="0"/>
              <a:t> TRY THIS!</a:t>
            </a:r>
          </a:p>
        </p:txBody>
      </p:sp>
    </p:spTree>
    <p:extLst>
      <p:ext uri="{BB962C8B-B14F-4D97-AF65-F5344CB8AC3E}">
        <p14:creationId xmlns:p14="http://schemas.microsoft.com/office/powerpoint/2010/main" val="226013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178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14</cp:revision>
  <dcterms:created xsi:type="dcterms:W3CDTF">2018-04-10T14:45:15Z</dcterms:created>
  <dcterms:modified xsi:type="dcterms:W3CDTF">2018-07-15T20:10:16Z</dcterms:modified>
</cp:coreProperties>
</file>